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2" r:id="rId5"/>
    <p:sldMasterId id="2147483660" r:id="rId6"/>
  </p:sldMasterIdLst>
  <p:notesMasterIdLst>
    <p:notesMasterId r:id="rId19"/>
  </p:notesMasterIdLst>
  <p:sldIdLst>
    <p:sldId id="256" r:id="rId7"/>
    <p:sldId id="285" r:id="rId8"/>
    <p:sldId id="277" r:id="rId9"/>
    <p:sldId id="286" r:id="rId10"/>
    <p:sldId id="271" r:id="rId11"/>
    <p:sldId id="275" r:id="rId12"/>
    <p:sldId id="284" r:id="rId13"/>
    <p:sldId id="283" r:id="rId14"/>
    <p:sldId id="260" r:id="rId15"/>
    <p:sldId id="279" r:id="rId16"/>
    <p:sldId id="264" r:id="rId17"/>
    <p:sldId id="276"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a:srgbClr val="FF9933"/>
    <a:srgbClr val="941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B2D912-8DB2-D204-F4A4-D284A6809914}" v="140" dt="2026-09-06T12:42:17.6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 Allen" userId="S::kallen@perdiswell.tgacademy.org.uk::a1129f04-4a7d-4ca8-a46b-528ebadabc32" providerId="AD" clId="Web-{ABB2D912-8DB2-D204-F4A4-D284A6809914}"/>
    <pc:docChg chg="addSld modSld">
      <pc:chgData name="Kristi Allen" userId="S::kallen@perdiswell.tgacademy.org.uk::a1129f04-4a7d-4ca8-a46b-528ebadabc32" providerId="AD" clId="Web-{ABB2D912-8DB2-D204-F4A4-D284A6809914}" dt="2026-09-06T12:42:17.607" v="94" actId="1076"/>
      <pc:docMkLst>
        <pc:docMk/>
      </pc:docMkLst>
      <pc:sldChg chg="addSp delSp modSp">
        <pc:chgData name="Kristi Allen" userId="S::kallen@perdiswell.tgacademy.org.uk::a1129f04-4a7d-4ca8-a46b-528ebadabc32" providerId="AD" clId="Web-{ABB2D912-8DB2-D204-F4A4-D284A6809914}" dt="2026-09-06T12:34:01.149" v="23" actId="1076"/>
        <pc:sldMkLst>
          <pc:docMk/>
          <pc:sldMk cId="2346578137" sldId="256"/>
        </pc:sldMkLst>
        <pc:picChg chg="add del mod">
          <ac:chgData name="Kristi Allen" userId="S::kallen@perdiswell.tgacademy.org.uk::a1129f04-4a7d-4ca8-a46b-528ebadabc32" providerId="AD" clId="Web-{ABB2D912-8DB2-D204-F4A4-D284A6809914}" dt="2026-09-06T12:32:46.331" v="9"/>
          <ac:picMkLst>
            <pc:docMk/>
            <pc:sldMk cId="2346578137" sldId="256"/>
            <ac:picMk id="5" creationId="{B53E5742-20ED-2AAE-5853-346A22F7EA7A}"/>
          </ac:picMkLst>
        </pc:picChg>
        <pc:picChg chg="add del mod">
          <ac:chgData name="Kristi Allen" userId="S::kallen@perdiswell.tgacademy.org.uk::a1129f04-4a7d-4ca8-a46b-528ebadabc32" providerId="AD" clId="Web-{ABB2D912-8DB2-D204-F4A4-D284A6809914}" dt="2026-09-06T12:32:46.331" v="8"/>
          <ac:picMkLst>
            <pc:docMk/>
            <pc:sldMk cId="2346578137" sldId="256"/>
            <ac:picMk id="7" creationId="{1FA1A124-B736-4B88-7ED6-0380AC3CA806}"/>
          </ac:picMkLst>
        </pc:picChg>
        <pc:picChg chg="add del mod">
          <ac:chgData name="Kristi Allen" userId="S::kallen@perdiswell.tgacademy.org.uk::a1129f04-4a7d-4ca8-a46b-528ebadabc32" providerId="AD" clId="Web-{ABB2D912-8DB2-D204-F4A4-D284A6809914}" dt="2026-09-06T12:33:50.977" v="19"/>
          <ac:picMkLst>
            <pc:docMk/>
            <pc:sldMk cId="2346578137" sldId="256"/>
            <ac:picMk id="8" creationId="{A24437FD-54B7-C431-779C-A1F10B9FB497}"/>
          </ac:picMkLst>
        </pc:picChg>
        <pc:picChg chg="add del mod">
          <ac:chgData name="Kristi Allen" userId="S::kallen@perdiswell.tgacademy.org.uk::a1129f04-4a7d-4ca8-a46b-528ebadabc32" providerId="AD" clId="Web-{ABB2D912-8DB2-D204-F4A4-D284A6809914}" dt="2026-09-06T12:33:48.101" v="18"/>
          <ac:picMkLst>
            <pc:docMk/>
            <pc:sldMk cId="2346578137" sldId="256"/>
            <ac:picMk id="9" creationId="{6EC35F1F-CB75-1A21-65ED-854278263C8A}"/>
          </ac:picMkLst>
        </pc:picChg>
        <pc:picChg chg="add mod">
          <ac:chgData name="Kristi Allen" userId="S::kallen@perdiswell.tgacademy.org.uk::a1129f04-4a7d-4ca8-a46b-528ebadabc32" providerId="AD" clId="Web-{ABB2D912-8DB2-D204-F4A4-D284A6809914}" dt="2026-09-06T12:34:01.149" v="23" actId="1076"/>
          <ac:picMkLst>
            <pc:docMk/>
            <pc:sldMk cId="2346578137" sldId="256"/>
            <ac:picMk id="10" creationId="{0AAA5EED-F0BE-DF38-A9C0-8A6DCDEAAA9E}"/>
          </ac:picMkLst>
        </pc:picChg>
      </pc:sldChg>
      <pc:sldChg chg="addSp delSp modSp">
        <pc:chgData name="Kristi Allen" userId="S::kallen@perdiswell.tgacademy.org.uk::a1129f04-4a7d-4ca8-a46b-528ebadabc32" providerId="AD" clId="Web-{ABB2D912-8DB2-D204-F4A4-D284A6809914}" dt="2026-09-06T12:36:58.068" v="85" actId="20577"/>
        <pc:sldMkLst>
          <pc:docMk/>
          <pc:sldMk cId="1018372293" sldId="285"/>
        </pc:sldMkLst>
        <pc:spChg chg="add mod">
          <ac:chgData name="Kristi Allen" userId="S::kallen@perdiswell.tgacademy.org.uk::a1129f04-4a7d-4ca8-a46b-528ebadabc32" providerId="AD" clId="Web-{ABB2D912-8DB2-D204-F4A4-D284A6809914}" dt="2026-09-06T12:36:58.068" v="85" actId="20577"/>
          <ac:spMkLst>
            <pc:docMk/>
            <pc:sldMk cId="1018372293" sldId="285"/>
            <ac:spMk id="9" creationId="{8DC8940F-4731-41F3-6D87-4AC2A6387CC8}"/>
          </ac:spMkLst>
        </pc:spChg>
        <pc:picChg chg="add del mod">
          <ac:chgData name="Kristi Allen" userId="S::kallen@perdiswell.tgacademy.org.uk::a1129f04-4a7d-4ca8-a46b-528ebadabc32" providerId="AD" clId="Web-{ABB2D912-8DB2-D204-F4A4-D284A6809914}" dt="2026-09-06T12:34:45.090" v="33"/>
          <ac:picMkLst>
            <pc:docMk/>
            <pc:sldMk cId="1018372293" sldId="285"/>
            <ac:picMk id="2" creationId="{F65791C3-DDEF-B29F-B589-61D0120B43FC}"/>
          </ac:picMkLst>
        </pc:picChg>
        <pc:picChg chg="add del mod">
          <ac:chgData name="Kristi Allen" userId="S::kallen@perdiswell.tgacademy.org.uk::a1129f04-4a7d-4ca8-a46b-528ebadabc32" providerId="AD" clId="Web-{ABB2D912-8DB2-D204-F4A4-D284A6809914}" dt="2026-09-06T12:34:45.090" v="32"/>
          <ac:picMkLst>
            <pc:docMk/>
            <pc:sldMk cId="1018372293" sldId="285"/>
            <ac:picMk id="5" creationId="{ADB02BD4-A80C-F7EA-54A8-BE80409CA6DE}"/>
          </ac:picMkLst>
        </pc:picChg>
        <pc:picChg chg="add del mod">
          <ac:chgData name="Kristi Allen" userId="S::kallen@perdiswell.tgacademy.org.uk::a1129f04-4a7d-4ca8-a46b-528ebadabc32" providerId="AD" clId="Web-{ABB2D912-8DB2-D204-F4A4-D284A6809914}" dt="2026-09-06T12:35:21.468" v="41"/>
          <ac:picMkLst>
            <pc:docMk/>
            <pc:sldMk cId="1018372293" sldId="285"/>
            <ac:picMk id="6" creationId="{5DB08208-E35B-314B-3B7A-F19E2E48B1EC}"/>
          </ac:picMkLst>
        </pc:picChg>
        <pc:picChg chg="add del mod">
          <ac:chgData name="Kristi Allen" userId="S::kallen@perdiswell.tgacademy.org.uk::a1129f04-4a7d-4ca8-a46b-528ebadabc32" providerId="AD" clId="Web-{ABB2D912-8DB2-D204-F4A4-D284A6809914}" dt="2026-09-06T12:35:19.249" v="40"/>
          <ac:picMkLst>
            <pc:docMk/>
            <pc:sldMk cId="1018372293" sldId="285"/>
            <ac:picMk id="7" creationId="{C94D5BBB-4DC4-D144-2780-91A5B0A66F40}"/>
          </ac:picMkLst>
        </pc:picChg>
        <pc:picChg chg="add mod">
          <ac:chgData name="Kristi Allen" userId="S::kallen@perdiswell.tgacademy.org.uk::a1129f04-4a7d-4ca8-a46b-528ebadabc32" providerId="AD" clId="Web-{ABB2D912-8DB2-D204-F4A4-D284A6809914}" dt="2026-09-06T12:35:33.421" v="45" actId="1076"/>
          <ac:picMkLst>
            <pc:docMk/>
            <pc:sldMk cId="1018372293" sldId="285"/>
            <ac:picMk id="8" creationId="{6214092C-CC79-BCCF-9C04-48ADCCB2E3FE}"/>
          </ac:picMkLst>
        </pc:picChg>
      </pc:sldChg>
      <pc:sldChg chg="addSp delSp modSp new">
        <pc:chgData name="Kristi Allen" userId="S::kallen@perdiswell.tgacademy.org.uk::a1129f04-4a7d-4ca8-a46b-528ebadabc32" providerId="AD" clId="Web-{ABB2D912-8DB2-D204-F4A4-D284A6809914}" dt="2026-09-06T12:42:17.607" v="94" actId="1076"/>
        <pc:sldMkLst>
          <pc:docMk/>
          <pc:sldMk cId="3672028974" sldId="286"/>
        </pc:sldMkLst>
        <pc:spChg chg="del">
          <ac:chgData name="Kristi Allen" userId="S::kallen@perdiswell.tgacademy.org.uk::a1129f04-4a7d-4ca8-a46b-528ebadabc32" providerId="AD" clId="Web-{ABB2D912-8DB2-D204-F4A4-D284A6809914}" dt="2026-09-06T12:41:45.261" v="87"/>
          <ac:spMkLst>
            <pc:docMk/>
            <pc:sldMk cId="3672028974" sldId="286"/>
            <ac:spMk id="3" creationId="{C9D4B507-DD71-5FCC-D211-7BC8DDA91F8E}"/>
          </ac:spMkLst>
        </pc:spChg>
        <pc:spChg chg="add del mod">
          <ac:chgData name="Kristi Allen" userId="S::kallen@perdiswell.tgacademy.org.uk::a1129f04-4a7d-4ca8-a46b-528ebadabc32" providerId="AD" clId="Web-{ABB2D912-8DB2-D204-F4A4-D284A6809914}" dt="2026-09-06T12:42:05.856" v="89"/>
          <ac:spMkLst>
            <pc:docMk/>
            <pc:sldMk cId="3672028974" sldId="286"/>
            <ac:spMk id="6" creationId="{477A3C76-56BC-7BDA-AB57-C588DBCB30A3}"/>
          </ac:spMkLst>
        </pc:spChg>
        <pc:picChg chg="add del mod ord">
          <ac:chgData name="Kristi Allen" userId="S::kallen@perdiswell.tgacademy.org.uk::a1129f04-4a7d-4ca8-a46b-528ebadabc32" providerId="AD" clId="Web-{ABB2D912-8DB2-D204-F4A4-D284A6809914}" dt="2026-09-06T12:41:47.745" v="88"/>
          <ac:picMkLst>
            <pc:docMk/>
            <pc:sldMk cId="3672028974" sldId="286"/>
            <ac:picMk id="4" creationId="{CA5BF660-ABFB-122A-F24D-CE19ED26501C}"/>
          </ac:picMkLst>
        </pc:picChg>
        <pc:picChg chg="add mod ord">
          <ac:chgData name="Kristi Allen" userId="S::kallen@perdiswell.tgacademy.org.uk::a1129f04-4a7d-4ca8-a46b-528ebadabc32" providerId="AD" clId="Web-{ABB2D912-8DB2-D204-F4A4-D284A6809914}" dt="2026-09-06T12:42:17.607" v="94" actId="1076"/>
          <ac:picMkLst>
            <pc:docMk/>
            <pc:sldMk cId="3672028974" sldId="286"/>
            <ac:picMk id="7" creationId="{DB5D971B-015F-AB19-17A8-EC30A713C63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602671-D587-4A5D-B247-8632DCF8B5C9}" type="datetimeFigureOut">
              <a:rPr lang="en-GB" smtClean="0"/>
              <a:t>06/09/2026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1F8390-41F2-462A-907B-EF8839129744}" type="slidenum">
              <a:rPr lang="en-GB" smtClean="0"/>
              <a:t>‹#›</a:t>
            </a:fld>
            <a:endParaRPr lang="en-GB"/>
          </a:p>
        </p:txBody>
      </p:sp>
    </p:spTree>
    <p:extLst>
      <p:ext uri="{BB962C8B-B14F-4D97-AF65-F5344CB8AC3E}">
        <p14:creationId xmlns:p14="http://schemas.microsoft.com/office/powerpoint/2010/main" val="20380053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AD9AC5E-2D69-6644-AB9E-8FDA5DEEC93F}"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5AB27-315B-B142-8EC1-F3BB7175A68B}"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0170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D9AC5E-2D69-6644-AB9E-8FDA5DEEC93F}"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5AB27-315B-B142-8EC1-F3BB7175A68B}" type="slidenum">
              <a:rPr lang="en-US" smtClean="0"/>
              <a:t>‹#›</a:t>
            </a:fld>
            <a:endParaRPr lang="en-US"/>
          </a:p>
        </p:txBody>
      </p:sp>
    </p:spTree>
    <p:extLst>
      <p:ext uri="{BB962C8B-B14F-4D97-AF65-F5344CB8AC3E}">
        <p14:creationId xmlns:p14="http://schemas.microsoft.com/office/powerpoint/2010/main" val="3018907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D9AC5E-2D69-6644-AB9E-8FDA5DEEC93F}"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5AB27-315B-B142-8EC1-F3BB7175A68B}" type="slidenum">
              <a:rPr lang="en-US" smtClean="0"/>
              <a:t>‹#›</a:t>
            </a:fld>
            <a:endParaRPr lang="en-US"/>
          </a:p>
        </p:txBody>
      </p:sp>
    </p:spTree>
    <p:extLst>
      <p:ext uri="{BB962C8B-B14F-4D97-AF65-F5344CB8AC3E}">
        <p14:creationId xmlns:p14="http://schemas.microsoft.com/office/powerpoint/2010/main" val="739909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AD9AC5E-2D69-6644-AB9E-8FDA5DEEC93F}" type="datetimeFigureOut">
              <a:rPr lang="en-US" smtClean="0"/>
              <a:t>9/6/2026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A5AB27-315B-B142-8EC1-F3BB7175A68B}" type="slidenum">
              <a:rPr lang="en-US" smtClean="0"/>
              <a:t>‹#›</a:t>
            </a:fld>
            <a:endParaRPr lang="en-US"/>
          </a:p>
        </p:txBody>
      </p:sp>
    </p:spTree>
    <p:extLst>
      <p:ext uri="{BB962C8B-B14F-4D97-AF65-F5344CB8AC3E}">
        <p14:creationId xmlns:p14="http://schemas.microsoft.com/office/powerpoint/2010/main" val="2158132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AD9AC5E-2D69-6644-AB9E-8FDA5DEEC93F}" type="datetimeFigureOut">
              <a:rPr lang="en-US" smtClean="0"/>
              <a:t>9/6/2026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A5AB27-315B-B142-8EC1-F3BB7175A68B}" type="slidenum">
              <a:rPr lang="en-US" smtClean="0"/>
              <a:t>‹#›</a:t>
            </a:fld>
            <a:endParaRPr lang="en-US"/>
          </a:p>
        </p:txBody>
      </p:sp>
    </p:spTree>
    <p:extLst>
      <p:ext uri="{BB962C8B-B14F-4D97-AF65-F5344CB8AC3E}">
        <p14:creationId xmlns:p14="http://schemas.microsoft.com/office/powerpoint/2010/main" val="1766313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AD9AC5E-2D69-6644-AB9E-8FDA5DEEC93F}" type="datetimeFigureOut">
              <a:rPr lang="en-US" smtClean="0"/>
              <a:t>9/6/2026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A5AB27-315B-B142-8EC1-F3BB7175A68B}" type="slidenum">
              <a:rPr lang="en-US" smtClean="0"/>
              <a:t>‹#›</a:t>
            </a:fld>
            <a:endParaRPr lang="en-US"/>
          </a:p>
        </p:txBody>
      </p:sp>
    </p:spTree>
    <p:extLst>
      <p:ext uri="{BB962C8B-B14F-4D97-AF65-F5344CB8AC3E}">
        <p14:creationId xmlns:p14="http://schemas.microsoft.com/office/powerpoint/2010/main" val="2124449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D9AC5E-2D69-6644-AB9E-8FDA5DEEC93F}" type="datetimeFigureOut">
              <a:rPr lang="en-US" smtClean="0"/>
              <a:t>9/6/2026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A5AB27-315B-B142-8EC1-F3BB7175A68B}" type="slidenum">
              <a:rPr lang="en-US" smtClean="0"/>
              <a:t>‹#›</a:t>
            </a:fld>
            <a:endParaRPr lang="en-US"/>
          </a:p>
        </p:txBody>
      </p:sp>
    </p:spTree>
    <p:extLst>
      <p:ext uri="{BB962C8B-B14F-4D97-AF65-F5344CB8AC3E}">
        <p14:creationId xmlns:p14="http://schemas.microsoft.com/office/powerpoint/2010/main" val="3276376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AD9AC5E-2D69-6644-AB9E-8FDA5DEEC93F}" type="datetimeFigureOut">
              <a:rPr lang="en-US" smtClean="0"/>
              <a:t>9/6/2026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A5AB27-315B-B142-8EC1-F3BB7175A68B}" type="slidenum">
              <a:rPr lang="en-US" smtClean="0"/>
              <a:t>‹#›</a:t>
            </a:fld>
            <a:endParaRPr lang="en-US"/>
          </a:p>
        </p:txBody>
      </p:sp>
    </p:spTree>
    <p:extLst>
      <p:ext uri="{BB962C8B-B14F-4D97-AF65-F5344CB8AC3E}">
        <p14:creationId xmlns:p14="http://schemas.microsoft.com/office/powerpoint/2010/main" val="763520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AD9AC5E-2D69-6644-AB9E-8FDA5DEEC93F}" type="datetimeFigureOut">
              <a:rPr lang="en-US" smtClean="0"/>
              <a:t>9/6/2026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A5AB27-315B-B142-8EC1-F3BB7175A68B}" type="slidenum">
              <a:rPr lang="en-US" smtClean="0"/>
              <a:t>‹#›</a:t>
            </a:fld>
            <a:endParaRPr lang="en-US"/>
          </a:p>
        </p:txBody>
      </p:sp>
    </p:spTree>
    <p:extLst>
      <p:ext uri="{BB962C8B-B14F-4D97-AF65-F5344CB8AC3E}">
        <p14:creationId xmlns:p14="http://schemas.microsoft.com/office/powerpoint/2010/main" val="1845312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1AD9AC5E-2D69-6644-AB9E-8FDA5DEEC93F}" type="datetimeFigureOut">
              <a:rPr lang="en-US" smtClean="0"/>
              <a:t>9/6/2026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A5AB27-315B-B142-8EC1-F3BB7175A68B}" type="slidenum">
              <a:rPr lang="en-US" smtClean="0"/>
              <a:t>‹#›</a:t>
            </a:fld>
            <a:endParaRPr lang="en-US"/>
          </a:p>
        </p:txBody>
      </p:sp>
    </p:spTree>
    <p:extLst>
      <p:ext uri="{BB962C8B-B14F-4D97-AF65-F5344CB8AC3E}">
        <p14:creationId xmlns:p14="http://schemas.microsoft.com/office/powerpoint/2010/main" val="2710242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D9AC5E-2D69-6644-AB9E-8FDA5DEEC93F}"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5AB27-315B-B142-8EC1-F3BB7175A68B}" type="slidenum">
              <a:rPr lang="en-US" smtClean="0"/>
              <a:t>‹#›</a:t>
            </a:fld>
            <a:endParaRPr lang="en-US"/>
          </a:p>
        </p:txBody>
      </p:sp>
    </p:spTree>
    <p:extLst>
      <p:ext uri="{BB962C8B-B14F-4D97-AF65-F5344CB8AC3E}">
        <p14:creationId xmlns:p14="http://schemas.microsoft.com/office/powerpoint/2010/main" val="12179227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D9AC5E-2D69-6644-AB9E-8FDA5DEEC93F}"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5AB27-315B-B142-8EC1-F3BB7175A68B}"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spTree>
    <p:extLst>
      <p:ext uri="{BB962C8B-B14F-4D97-AF65-F5344CB8AC3E}">
        <p14:creationId xmlns:p14="http://schemas.microsoft.com/office/powerpoint/2010/main" val="2974430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D9AC5E-2D69-6644-AB9E-8FDA5DEEC93F}"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5AB27-315B-B142-8EC1-F3BB7175A68B}" type="slidenum">
              <a:rPr lang="en-US" smtClean="0"/>
              <a:t>‹#›</a:t>
            </a:fld>
            <a:endParaRPr lang="en-US"/>
          </a:p>
        </p:txBody>
      </p:sp>
    </p:spTree>
    <p:extLst>
      <p:ext uri="{BB962C8B-B14F-4D97-AF65-F5344CB8AC3E}">
        <p14:creationId xmlns:p14="http://schemas.microsoft.com/office/powerpoint/2010/main" val="603139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D9AC5E-2D69-6644-AB9E-8FDA5DEEC93F}"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5AB27-315B-B142-8EC1-F3BB7175A68B}"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spTree>
    <p:extLst>
      <p:ext uri="{BB962C8B-B14F-4D97-AF65-F5344CB8AC3E}">
        <p14:creationId xmlns:p14="http://schemas.microsoft.com/office/powerpoint/2010/main" val="29509543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AD9AC5E-2D69-6644-AB9E-8FDA5DEEC93F}"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5AB27-315B-B142-8EC1-F3BB7175A68B}" type="slidenum">
              <a:rPr lang="en-US" smtClean="0"/>
              <a:t>‹#›</a:t>
            </a:fld>
            <a:endParaRPr lang="en-US"/>
          </a:p>
        </p:txBody>
      </p:sp>
    </p:spTree>
    <p:extLst>
      <p:ext uri="{BB962C8B-B14F-4D97-AF65-F5344CB8AC3E}">
        <p14:creationId xmlns:p14="http://schemas.microsoft.com/office/powerpoint/2010/main" val="1924363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D9AC5E-2D69-6644-AB9E-8FDA5DEEC93F}"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5AB27-315B-B142-8EC1-F3BB7175A68B}" type="slidenum">
              <a:rPr lang="en-US" smtClean="0"/>
              <a:t>‹#›</a:t>
            </a:fld>
            <a:endParaRPr lang="en-US"/>
          </a:p>
        </p:txBody>
      </p:sp>
    </p:spTree>
    <p:extLst>
      <p:ext uri="{BB962C8B-B14F-4D97-AF65-F5344CB8AC3E}">
        <p14:creationId xmlns:p14="http://schemas.microsoft.com/office/powerpoint/2010/main" val="4301077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D9AC5E-2D69-6644-AB9E-8FDA5DEEC93F}" type="datetimeFigureOut">
              <a:rPr lang="en-US" smtClean="0"/>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5AB27-315B-B142-8EC1-F3BB7175A68B}" type="slidenum">
              <a:rPr lang="en-US" smtClean="0"/>
              <a:t>‹#›</a:t>
            </a:fld>
            <a:endParaRPr lang="en-US"/>
          </a:p>
        </p:txBody>
      </p:sp>
    </p:spTree>
    <p:extLst>
      <p:ext uri="{BB962C8B-B14F-4D97-AF65-F5344CB8AC3E}">
        <p14:creationId xmlns:p14="http://schemas.microsoft.com/office/powerpoint/2010/main" val="28275579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E450A0F-BC24-41DE-8649-AC4DBF9E3A02}"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BDD472-A6CA-45B3-B547-8E410A2936B6}" type="slidenum">
              <a:rPr lang="en-GB" smtClean="0"/>
              <a:t>‹#›</a:t>
            </a:fld>
            <a:endParaRPr lang="en-GB"/>
          </a:p>
        </p:txBody>
      </p:sp>
    </p:spTree>
    <p:extLst>
      <p:ext uri="{BB962C8B-B14F-4D97-AF65-F5344CB8AC3E}">
        <p14:creationId xmlns:p14="http://schemas.microsoft.com/office/powerpoint/2010/main" val="21959077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450A0F-BC24-41DE-8649-AC4DBF9E3A02}"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BDD472-A6CA-45B3-B547-8E410A2936B6}" type="slidenum">
              <a:rPr lang="en-GB" smtClean="0"/>
              <a:t>‹#›</a:t>
            </a:fld>
            <a:endParaRPr lang="en-GB"/>
          </a:p>
        </p:txBody>
      </p:sp>
    </p:spTree>
    <p:extLst>
      <p:ext uri="{BB962C8B-B14F-4D97-AF65-F5344CB8AC3E}">
        <p14:creationId xmlns:p14="http://schemas.microsoft.com/office/powerpoint/2010/main" val="33488280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450A0F-BC24-41DE-8649-AC4DBF9E3A02}"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BDD472-A6CA-45B3-B547-8E410A2936B6}" type="slidenum">
              <a:rPr lang="en-GB" smtClean="0"/>
              <a:t>‹#›</a:t>
            </a:fld>
            <a:endParaRPr lang="en-GB"/>
          </a:p>
        </p:txBody>
      </p:sp>
    </p:spTree>
    <p:extLst>
      <p:ext uri="{BB962C8B-B14F-4D97-AF65-F5344CB8AC3E}">
        <p14:creationId xmlns:p14="http://schemas.microsoft.com/office/powerpoint/2010/main" val="24282154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E450A0F-BC24-41DE-8649-AC4DBF9E3A02}" type="datetimeFigureOut">
              <a:rPr lang="en-GB" smtClean="0"/>
              <a:t>06/09/2026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BDD472-A6CA-45B3-B547-8E410A2936B6}" type="slidenum">
              <a:rPr lang="en-GB" smtClean="0"/>
              <a:t>‹#›</a:t>
            </a:fld>
            <a:endParaRPr lang="en-GB"/>
          </a:p>
        </p:txBody>
      </p:sp>
    </p:spTree>
    <p:extLst>
      <p:ext uri="{BB962C8B-B14F-4D97-AF65-F5344CB8AC3E}">
        <p14:creationId xmlns:p14="http://schemas.microsoft.com/office/powerpoint/2010/main" val="40561275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E450A0F-BC24-41DE-8649-AC4DBF9E3A02}" type="datetimeFigureOut">
              <a:rPr lang="en-GB" smtClean="0"/>
              <a:t>06/09/2026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FBDD472-A6CA-45B3-B547-8E410A2936B6}" type="slidenum">
              <a:rPr lang="en-GB" smtClean="0"/>
              <a:t>‹#›</a:t>
            </a:fld>
            <a:endParaRPr lang="en-GB"/>
          </a:p>
        </p:txBody>
      </p:sp>
    </p:spTree>
    <p:extLst>
      <p:ext uri="{BB962C8B-B14F-4D97-AF65-F5344CB8AC3E}">
        <p14:creationId xmlns:p14="http://schemas.microsoft.com/office/powerpoint/2010/main" val="9922869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5E450A0F-BC24-41DE-8649-AC4DBF9E3A02}" type="datetimeFigureOut">
              <a:rPr lang="en-GB" smtClean="0"/>
              <a:t>06/09/2026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FBDD472-A6CA-45B3-B547-8E410A2936B6}" type="slidenum">
              <a:rPr lang="en-GB" smtClean="0"/>
              <a:t>‹#›</a:t>
            </a:fld>
            <a:endParaRPr lang="en-GB"/>
          </a:p>
        </p:txBody>
      </p:sp>
    </p:spTree>
    <p:extLst>
      <p:ext uri="{BB962C8B-B14F-4D97-AF65-F5344CB8AC3E}">
        <p14:creationId xmlns:p14="http://schemas.microsoft.com/office/powerpoint/2010/main" val="3957509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450A0F-BC24-41DE-8649-AC4DBF9E3A02}" type="datetimeFigureOut">
              <a:rPr lang="en-GB" smtClean="0"/>
              <a:t>06/09/2026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FBDD472-A6CA-45B3-B547-8E410A2936B6}" type="slidenum">
              <a:rPr lang="en-GB" smtClean="0"/>
              <a:t>‹#›</a:t>
            </a:fld>
            <a:endParaRPr lang="en-GB"/>
          </a:p>
        </p:txBody>
      </p:sp>
    </p:spTree>
    <p:extLst>
      <p:ext uri="{BB962C8B-B14F-4D97-AF65-F5344CB8AC3E}">
        <p14:creationId xmlns:p14="http://schemas.microsoft.com/office/powerpoint/2010/main" val="15828155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450A0F-BC24-41DE-8649-AC4DBF9E3A02}" type="datetimeFigureOut">
              <a:rPr lang="en-GB" smtClean="0"/>
              <a:t>06/09/2026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BDD472-A6CA-45B3-B547-8E410A2936B6}" type="slidenum">
              <a:rPr lang="en-GB" smtClean="0"/>
              <a:t>‹#›</a:t>
            </a:fld>
            <a:endParaRPr lang="en-GB"/>
          </a:p>
        </p:txBody>
      </p:sp>
    </p:spTree>
    <p:extLst>
      <p:ext uri="{BB962C8B-B14F-4D97-AF65-F5344CB8AC3E}">
        <p14:creationId xmlns:p14="http://schemas.microsoft.com/office/powerpoint/2010/main" val="33751453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450A0F-BC24-41DE-8649-AC4DBF9E3A02}" type="datetimeFigureOut">
              <a:rPr lang="en-GB" smtClean="0"/>
              <a:t>06/09/2026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BDD472-A6CA-45B3-B547-8E410A2936B6}" type="slidenum">
              <a:rPr lang="en-GB" smtClean="0"/>
              <a:t>‹#›</a:t>
            </a:fld>
            <a:endParaRPr lang="en-GB"/>
          </a:p>
        </p:txBody>
      </p:sp>
    </p:spTree>
    <p:extLst>
      <p:ext uri="{BB962C8B-B14F-4D97-AF65-F5344CB8AC3E}">
        <p14:creationId xmlns:p14="http://schemas.microsoft.com/office/powerpoint/2010/main" val="19974556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450A0F-BC24-41DE-8649-AC4DBF9E3A02}"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BDD472-A6CA-45B3-B547-8E410A2936B6}" type="slidenum">
              <a:rPr lang="en-GB" smtClean="0"/>
              <a:t>‹#›</a:t>
            </a:fld>
            <a:endParaRPr lang="en-GB"/>
          </a:p>
        </p:txBody>
      </p:sp>
    </p:spTree>
    <p:extLst>
      <p:ext uri="{BB962C8B-B14F-4D97-AF65-F5344CB8AC3E}">
        <p14:creationId xmlns:p14="http://schemas.microsoft.com/office/powerpoint/2010/main" val="34113592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450A0F-BC24-41DE-8649-AC4DBF9E3A02}"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BDD472-A6CA-45B3-B547-8E410A2936B6}"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16664555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450A0F-BC24-41DE-8649-AC4DBF9E3A02}"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BDD472-A6CA-45B3-B547-8E410A2936B6}" type="slidenum">
              <a:rPr lang="en-GB" smtClean="0"/>
              <a:t>‹#›</a:t>
            </a:fld>
            <a:endParaRPr lang="en-GB"/>
          </a:p>
        </p:txBody>
      </p:sp>
    </p:spTree>
    <p:extLst>
      <p:ext uri="{BB962C8B-B14F-4D97-AF65-F5344CB8AC3E}">
        <p14:creationId xmlns:p14="http://schemas.microsoft.com/office/powerpoint/2010/main" val="2615328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450A0F-BC24-41DE-8649-AC4DBF9E3A02}"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BDD472-A6CA-45B3-B547-8E410A2936B6}"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066646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450A0F-BC24-41DE-8649-AC4DBF9E3A02}"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BDD472-A6CA-45B3-B547-8E410A2936B6}" type="slidenum">
              <a:rPr lang="en-GB" smtClean="0"/>
              <a:t>‹#›</a:t>
            </a:fld>
            <a:endParaRPr lang="en-GB"/>
          </a:p>
        </p:txBody>
      </p:sp>
    </p:spTree>
    <p:extLst>
      <p:ext uri="{BB962C8B-B14F-4D97-AF65-F5344CB8AC3E}">
        <p14:creationId xmlns:p14="http://schemas.microsoft.com/office/powerpoint/2010/main" val="32468945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450A0F-BC24-41DE-8649-AC4DBF9E3A02}"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BDD472-A6CA-45B3-B547-8E410A2936B6}" type="slidenum">
              <a:rPr lang="en-GB" smtClean="0"/>
              <a:t>‹#›</a:t>
            </a:fld>
            <a:endParaRPr lang="en-GB"/>
          </a:p>
        </p:txBody>
      </p:sp>
    </p:spTree>
    <p:extLst>
      <p:ext uri="{BB962C8B-B14F-4D97-AF65-F5344CB8AC3E}">
        <p14:creationId xmlns:p14="http://schemas.microsoft.com/office/powerpoint/2010/main" val="39012809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450A0F-BC24-41DE-8649-AC4DBF9E3A02}" type="datetimeFigureOut">
              <a:rPr lang="en-GB" smtClean="0"/>
              <a:t>06/09/2026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FBDD472-A6CA-45B3-B547-8E410A2936B6}" type="slidenum">
              <a:rPr lang="en-GB" smtClean="0"/>
              <a:t>‹#›</a:t>
            </a:fld>
            <a:endParaRPr lang="en-GB"/>
          </a:p>
        </p:txBody>
      </p:sp>
    </p:spTree>
    <p:extLst>
      <p:ext uri="{BB962C8B-B14F-4D97-AF65-F5344CB8AC3E}">
        <p14:creationId xmlns:p14="http://schemas.microsoft.com/office/powerpoint/2010/main" val="1637754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rgbClr val="92D050"/>
            </a:gs>
            <a:gs pos="83000">
              <a:srgbClr val="92D050"/>
            </a:gs>
            <a:gs pos="100000">
              <a:srgbClr val="92D050"/>
            </a:gs>
          </a:gsLst>
          <a:lin ang="540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1AD9AC5E-2D69-6644-AB9E-8FDA5DEEC93F}" type="datetimeFigureOut">
              <a:rPr lang="en-US" smtClean="0"/>
              <a:t>9/6/2026</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EA5AB27-315B-B142-8EC1-F3BB7175A68B}" type="slidenum">
              <a:rPr lang="en-US" smtClean="0"/>
              <a:t>‹#›</a:t>
            </a:fld>
            <a:endParaRPr lang="en-US"/>
          </a:p>
        </p:txBody>
      </p:sp>
    </p:spTree>
    <p:extLst>
      <p:ext uri="{BB962C8B-B14F-4D97-AF65-F5344CB8AC3E}">
        <p14:creationId xmlns:p14="http://schemas.microsoft.com/office/powerpoint/2010/main" val="3531128264"/>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50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50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50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4pPr>
      <a:lvl5pPr marL="21145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50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E450A0F-BC24-41DE-8649-AC4DBF9E3A02}" type="datetimeFigureOut">
              <a:rPr lang="en-GB" smtClean="0"/>
              <a:t>06/09/2026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FBDD472-A6CA-45B3-B547-8E410A2936B6}" type="slidenum">
              <a:rPr lang="en-GB" smtClean="0"/>
              <a:t>‹#›</a:t>
            </a:fld>
            <a:endParaRPr lang="en-GB"/>
          </a:p>
        </p:txBody>
      </p:sp>
    </p:spTree>
    <p:extLst>
      <p:ext uri="{BB962C8B-B14F-4D97-AF65-F5344CB8AC3E}">
        <p14:creationId xmlns:p14="http://schemas.microsoft.com/office/powerpoint/2010/main" val="23026339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0154E-5FD9-E342-AF4E-081F38B07EB4}"/>
              </a:ext>
            </a:extLst>
          </p:cNvPr>
          <p:cNvSpPr>
            <a:spLocks noGrp="1"/>
          </p:cNvSpPr>
          <p:nvPr>
            <p:ph type="ctrTitle"/>
          </p:nvPr>
        </p:nvSpPr>
        <p:spPr>
          <a:xfrm>
            <a:off x="1999206" y="99648"/>
            <a:ext cx="7465875" cy="2971801"/>
          </a:xfrm>
        </p:spPr>
        <p:txBody>
          <a:bodyPr/>
          <a:lstStyle/>
          <a:p>
            <a:pPr algn="ctr"/>
            <a:r>
              <a:rPr lang="en-US" sz="6600">
                <a:solidFill>
                  <a:schemeClr val="bg1"/>
                </a:solidFill>
                <a:latin typeface="Lucida Sans" panose="020B0602030504020204" pitchFamily="34" charset="77"/>
              </a:rPr>
              <a:t>Welcome to Year 1</a:t>
            </a:r>
          </a:p>
        </p:txBody>
      </p:sp>
      <p:sp>
        <p:nvSpPr>
          <p:cNvPr id="3" name="Subtitle 2">
            <a:extLst>
              <a:ext uri="{FF2B5EF4-FFF2-40B4-BE49-F238E27FC236}">
                <a16:creationId xmlns:a16="http://schemas.microsoft.com/office/drawing/2014/main" id="{5105D3E2-D1B9-374E-9B03-BF7E460DFBA4}"/>
              </a:ext>
            </a:extLst>
          </p:cNvPr>
          <p:cNvSpPr>
            <a:spLocks noGrp="1"/>
          </p:cNvSpPr>
          <p:nvPr>
            <p:ph type="subTitle" idx="1"/>
          </p:nvPr>
        </p:nvSpPr>
        <p:spPr>
          <a:xfrm>
            <a:off x="684212" y="3121572"/>
            <a:ext cx="11163230" cy="1529255"/>
          </a:xfrm>
        </p:spPr>
        <p:txBody>
          <a:bodyPr>
            <a:normAutofit/>
          </a:bodyPr>
          <a:lstStyle/>
          <a:p>
            <a:r>
              <a:rPr lang="en-US" sz="3200" dirty="0">
                <a:solidFill>
                  <a:schemeClr val="bg1"/>
                </a:solidFill>
                <a:latin typeface="Lucida Sans"/>
              </a:rPr>
              <a:t>Miss Flack                            Miss Allen and </a:t>
            </a:r>
            <a:r>
              <a:rPr lang="en-US" sz="3200" dirty="0" err="1">
                <a:solidFill>
                  <a:schemeClr val="bg1"/>
                </a:solidFill>
                <a:latin typeface="Lucida Sans"/>
              </a:rPr>
              <a:t>Mrs</a:t>
            </a:r>
            <a:r>
              <a:rPr lang="en-US" sz="3200" dirty="0">
                <a:solidFill>
                  <a:schemeClr val="bg1"/>
                </a:solidFill>
                <a:latin typeface="Lucida Sans"/>
              </a:rPr>
              <a:t> Cooper</a:t>
            </a:r>
          </a:p>
        </p:txBody>
      </p:sp>
      <p:pic>
        <p:nvPicPr>
          <p:cNvPr id="4" name="Picture 3" descr="A person smiling at camera&#10;&#10;Description automatically generated">
            <a:extLst>
              <a:ext uri="{FF2B5EF4-FFF2-40B4-BE49-F238E27FC236}">
                <a16:creationId xmlns:a16="http://schemas.microsoft.com/office/drawing/2014/main" id="{87763D7E-CB2E-C387-6B64-6D82D8C325D0}"/>
              </a:ext>
            </a:extLst>
          </p:cNvPr>
          <p:cNvPicPr>
            <a:picLocks noChangeAspect="1"/>
          </p:cNvPicPr>
          <p:nvPr/>
        </p:nvPicPr>
        <p:blipFill>
          <a:blip r:embed="rId2"/>
          <a:stretch>
            <a:fillRect/>
          </a:stretch>
        </p:blipFill>
        <p:spPr>
          <a:xfrm>
            <a:off x="5170932" y="3931781"/>
            <a:ext cx="2743200" cy="2460031"/>
          </a:xfrm>
          <a:prstGeom prst="rect">
            <a:avLst/>
          </a:prstGeom>
        </p:spPr>
      </p:pic>
      <p:pic>
        <p:nvPicPr>
          <p:cNvPr id="6" name="Picture 5">
            <a:extLst>
              <a:ext uri="{FF2B5EF4-FFF2-40B4-BE49-F238E27FC236}">
                <a16:creationId xmlns:a16="http://schemas.microsoft.com/office/drawing/2014/main" id="{588E4A6F-4B56-1ED9-272D-10B5CD4AEA5B}"/>
              </a:ext>
            </a:extLst>
          </p:cNvPr>
          <p:cNvPicPr>
            <a:picLocks noChangeAspect="1"/>
          </p:cNvPicPr>
          <p:nvPr/>
        </p:nvPicPr>
        <p:blipFill>
          <a:blip r:embed="rId3"/>
          <a:stretch>
            <a:fillRect/>
          </a:stretch>
        </p:blipFill>
        <p:spPr>
          <a:xfrm>
            <a:off x="680583" y="3848099"/>
            <a:ext cx="2085975" cy="2543629"/>
          </a:xfrm>
          <a:prstGeom prst="rect">
            <a:avLst/>
          </a:prstGeom>
        </p:spPr>
      </p:pic>
      <p:pic>
        <p:nvPicPr>
          <p:cNvPr id="10" name="Picture 9">
            <a:extLst>
              <a:ext uri="{FF2B5EF4-FFF2-40B4-BE49-F238E27FC236}">
                <a16:creationId xmlns:a16="http://schemas.microsoft.com/office/drawing/2014/main" id="{0AAA5EED-F0BE-DF38-A9C0-8A6DCDEAAA9E}"/>
              </a:ext>
            </a:extLst>
          </p:cNvPr>
          <p:cNvPicPr>
            <a:picLocks noChangeAspect="1"/>
          </p:cNvPicPr>
          <p:nvPr/>
        </p:nvPicPr>
        <p:blipFill>
          <a:blip r:embed="rId4"/>
          <a:stretch>
            <a:fillRect/>
          </a:stretch>
        </p:blipFill>
        <p:spPr>
          <a:xfrm>
            <a:off x="8827698" y="3764712"/>
            <a:ext cx="2559169" cy="2707256"/>
          </a:xfrm>
          <a:prstGeom prst="rect">
            <a:avLst/>
          </a:prstGeom>
        </p:spPr>
      </p:pic>
    </p:spTree>
    <p:extLst>
      <p:ext uri="{BB962C8B-B14F-4D97-AF65-F5344CB8AC3E}">
        <p14:creationId xmlns:p14="http://schemas.microsoft.com/office/powerpoint/2010/main" val="2346578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EFD503-D912-0623-8BBF-8DC3C477FAD4}"/>
              </a:ext>
            </a:extLst>
          </p:cNvPr>
          <p:cNvSpPr>
            <a:spLocks noGrp="1"/>
          </p:cNvSpPr>
          <p:nvPr>
            <p:ph idx="1"/>
          </p:nvPr>
        </p:nvSpPr>
        <p:spPr>
          <a:xfrm>
            <a:off x="684212" y="685800"/>
            <a:ext cx="8534400" cy="755953"/>
          </a:xfrm>
        </p:spPr>
        <p:txBody>
          <a:bodyPr>
            <a:normAutofit fontScale="85000" lnSpcReduction="20000"/>
          </a:bodyPr>
          <a:lstStyle/>
          <a:p>
            <a:r>
              <a:rPr lang="en-GB" sz="6000"/>
              <a:t>SUPPORT STAFF</a:t>
            </a:r>
          </a:p>
        </p:txBody>
      </p:sp>
      <p:pic>
        <p:nvPicPr>
          <p:cNvPr id="4" name="Picture 3">
            <a:extLst>
              <a:ext uri="{FF2B5EF4-FFF2-40B4-BE49-F238E27FC236}">
                <a16:creationId xmlns:a16="http://schemas.microsoft.com/office/drawing/2014/main" id="{0434F446-7B76-E15E-2FA9-18BD96B0644E}"/>
              </a:ext>
            </a:extLst>
          </p:cNvPr>
          <p:cNvPicPr>
            <a:picLocks noChangeAspect="1"/>
          </p:cNvPicPr>
          <p:nvPr/>
        </p:nvPicPr>
        <p:blipFill>
          <a:blip r:embed="rId2"/>
          <a:stretch>
            <a:fillRect/>
          </a:stretch>
        </p:blipFill>
        <p:spPr>
          <a:xfrm>
            <a:off x="325891" y="2024970"/>
            <a:ext cx="4486275" cy="3228975"/>
          </a:xfrm>
          <a:prstGeom prst="rect">
            <a:avLst/>
          </a:prstGeom>
        </p:spPr>
      </p:pic>
      <p:pic>
        <p:nvPicPr>
          <p:cNvPr id="8" name="Picture 7">
            <a:extLst>
              <a:ext uri="{FF2B5EF4-FFF2-40B4-BE49-F238E27FC236}">
                <a16:creationId xmlns:a16="http://schemas.microsoft.com/office/drawing/2014/main" id="{6214092C-CC79-BCCF-9C04-48ADCCB2E3FE}"/>
              </a:ext>
            </a:extLst>
          </p:cNvPr>
          <p:cNvPicPr>
            <a:picLocks noChangeAspect="1"/>
          </p:cNvPicPr>
          <p:nvPr/>
        </p:nvPicPr>
        <p:blipFill>
          <a:blip r:embed="rId3"/>
          <a:stretch>
            <a:fillRect/>
          </a:stretch>
        </p:blipFill>
        <p:spPr>
          <a:xfrm>
            <a:off x="7731155" y="1855578"/>
            <a:ext cx="2523765" cy="3563787"/>
          </a:xfrm>
          <a:prstGeom prst="rect">
            <a:avLst/>
          </a:prstGeom>
        </p:spPr>
      </p:pic>
      <p:sp>
        <p:nvSpPr>
          <p:cNvPr id="9" name="TextBox 8">
            <a:extLst>
              <a:ext uri="{FF2B5EF4-FFF2-40B4-BE49-F238E27FC236}">
                <a16:creationId xmlns:a16="http://schemas.microsoft.com/office/drawing/2014/main" id="{8DC8940F-4731-41F3-6D87-4AC2A6387CC8}"/>
              </a:ext>
            </a:extLst>
          </p:cNvPr>
          <p:cNvSpPr txBox="1"/>
          <p:nvPr/>
        </p:nvSpPr>
        <p:spPr>
          <a:xfrm>
            <a:off x="5596033" y="5636388"/>
            <a:ext cx="540770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The Teaching Asistant in 1AC will be Miss West.</a:t>
            </a:r>
            <a:r>
              <a:rPr lang="en-US" dirty="0"/>
              <a:t> </a:t>
            </a:r>
          </a:p>
        </p:txBody>
      </p:sp>
    </p:spTree>
    <p:extLst>
      <p:ext uri="{BB962C8B-B14F-4D97-AF65-F5344CB8AC3E}">
        <p14:creationId xmlns:p14="http://schemas.microsoft.com/office/powerpoint/2010/main" val="1018372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362" y="2160400"/>
            <a:ext cx="11623835" cy="2038468"/>
          </a:xfrm>
        </p:spPr>
        <p:txBody>
          <a:bodyPr>
            <a:normAutofit fontScale="90000"/>
          </a:bodyPr>
          <a:lstStyle/>
          <a:p>
            <a:r>
              <a:rPr lang="en-GB" dirty="0">
                <a:solidFill>
                  <a:schemeClr val="bg1"/>
                </a:solidFill>
              </a:rPr>
              <a:t>ON THURSDAY AFTERNOONS MR BISHOP WILL BE </a:t>
            </a:r>
            <a:r>
              <a:rPr lang="en-GB">
                <a:solidFill>
                  <a:schemeClr val="bg1"/>
                </a:solidFill>
              </a:rPr>
              <a:t>TEACHING 1AC.</a:t>
            </a:r>
            <a:br>
              <a:rPr lang="en-GB" dirty="0">
                <a:solidFill>
                  <a:schemeClr val="bg1"/>
                </a:solidFill>
              </a:rPr>
            </a:br>
            <a:r>
              <a:rPr lang="en-GB">
                <a:solidFill>
                  <a:schemeClr val="bg1"/>
                </a:solidFill>
              </a:rPr>
              <a:t>ON FRIDAY AFTERNOONS MR BISHOP WILL BE TEACHING 1f.</a:t>
            </a:r>
            <a:br>
              <a:rPr lang="en-GB" dirty="0"/>
            </a:br>
            <a:endParaRPr lang="en-GB">
              <a:solidFill>
                <a:schemeClr val="bg1"/>
              </a:solidFill>
            </a:endParaRPr>
          </a:p>
        </p:txBody>
      </p:sp>
    </p:spTree>
    <p:extLst>
      <p:ext uri="{BB962C8B-B14F-4D97-AF65-F5344CB8AC3E}">
        <p14:creationId xmlns:p14="http://schemas.microsoft.com/office/powerpoint/2010/main" val="2396908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A00A4-BE67-FA53-2E7F-4DBAF7AE5203}"/>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DB5D971B-015F-AB19-17A8-EC30A713C637}"/>
              </a:ext>
            </a:extLst>
          </p:cNvPr>
          <p:cNvPicPr>
            <a:picLocks noGrp="1" noChangeAspect="1"/>
          </p:cNvPicPr>
          <p:nvPr>
            <p:ph idx="1"/>
          </p:nvPr>
        </p:nvPicPr>
        <p:blipFill>
          <a:blip r:embed="rId2"/>
          <a:stretch>
            <a:fillRect/>
          </a:stretch>
        </p:blipFill>
        <p:spPr>
          <a:xfrm>
            <a:off x="583977" y="542026"/>
            <a:ext cx="11250908" cy="5987530"/>
          </a:xfrm>
          <a:prstGeom prst="rect">
            <a:avLst/>
          </a:prstGeom>
        </p:spPr>
      </p:pic>
    </p:spTree>
    <p:extLst>
      <p:ext uri="{BB962C8B-B14F-4D97-AF65-F5344CB8AC3E}">
        <p14:creationId xmlns:p14="http://schemas.microsoft.com/office/powerpoint/2010/main" val="3672028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100674"/>
            <a:ext cx="8534400" cy="1507067"/>
          </a:xfrm>
        </p:spPr>
        <p:txBody>
          <a:bodyPr/>
          <a:lstStyle/>
          <a:p>
            <a:pPr algn="ctr"/>
            <a:r>
              <a:rPr lang="en-GB">
                <a:solidFill>
                  <a:schemeClr val="bg1"/>
                </a:solidFill>
              </a:rPr>
              <a:t>Phonics</a:t>
            </a:r>
          </a:p>
        </p:txBody>
      </p:sp>
      <p:sp>
        <p:nvSpPr>
          <p:cNvPr id="3" name="Content Placeholder 2"/>
          <p:cNvSpPr>
            <a:spLocks noGrp="1"/>
          </p:cNvSpPr>
          <p:nvPr>
            <p:ph idx="1"/>
          </p:nvPr>
        </p:nvSpPr>
        <p:spPr>
          <a:xfrm>
            <a:off x="684211" y="1239649"/>
            <a:ext cx="11004206" cy="5227412"/>
          </a:xfrm>
        </p:spPr>
        <p:txBody>
          <a:bodyPr>
            <a:normAutofit/>
          </a:bodyPr>
          <a:lstStyle/>
          <a:p>
            <a:pPr>
              <a:lnSpc>
                <a:spcPct val="150000"/>
              </a:lnSpc>
            </a:pPr>
            <a:r>
              <a:rPr lang="en-GB" altLang="en-US" dirty="0">
                <a:solidFill>
                  <a:schemeClr val="bg1"/>
                </a:solidFill>
                <a:latin typeface="XCCW Joined 22a"/>
                <a:ea typeface="XCCW Joined 22a" panose="03050602040000000000" pitchFamily="66" charset="0"/>
                <a:cs typeface="XCCW Joined 22a" panose="03050602040000000000" pitchFamily="66" charset="0"/>
              </a:rPr>
              <a:t>At </a:t>
            </a:r>
            <a:r>
              <a:rPr lang="en-GB" altLang="en-US" err="1">
                <a:solidFill>
                  <a:schemeClr val="bg1"/>
                </a:solidFill>
                <a:latin typeface="XCCW Joined 22a"/>
                <a:ea typeface="XCCW Joined 22a" panose="03050602040000000000" pitchFamily="66" charset="0"/>
                <a:cs typeface="XCCW Joined 22a" panose="03050602040000000000" pitchFamily="66" charset="0"/>
              </a:rPr>
              <a:t>Perdiswell</a:t>
            </a:r>
            <a:r>
              <a:rPr lang="en-GB" altLang="en-US">
                <a:solidFill>
                  <a:schemeClr val="bg1"/>
                </a:solidFill>
                <a:latin typeface="XCCW Joined 22a"/>
                <a:ea typeface="XCCW Joined 22a" panose="03050602040000000000" pitchFamily="66" charset="0"/>
                <a:cs typeface="XCCW Joined 22a" panose="03050602040000000000" pitchFamily="66" charset="0"/>
              </a:rPr>
              <a:t>, we follow Little Wandle Phonics. Home reading books are sent home weekly. These </a:t>
            </a:r>
            <a:r>
              <a:rPr lang="en-GB" altLang="en-US" dirty="0">
                <a:solidFill>
                  <a:schemeClr val="bg1"/>
                </a:solidFill>
                <a:latin typeface="XCCW Joined 22a"/>
                <a:ea typeface="XCCW Joined 22a" panose="03050602040000000000" pitchFamily="66" charset="0"/>
                <a:cs typeface="XCCW Joined 22a" panose="03050602040000000000" pitchFamily="66" charset="0"/>
              </a:rPr>
              <a:t>books are designed to reinforce the phonics programme that the children are following. Children are </a:t>
            </a:r>
            <a:r>
              <a:rPr lang="en-GB" altLang="en-US">
                <a:solidFill>
                  <a:schemeClr val="bg1"/>
                </a:solidFill>
                <a:latin typeface="XCCW Joined 22a"/>
                <a:ea typeface="XCCW Joined 22a" panose="03050602040000000000" pitchFamily="66" charset="0"/>
                <a:cs typeface="XCCW Joined 22a" panose="03050602040000000000" pitchFamily="66" charset="0"/>
              </a:rPr>
              <a:t>assessed regularly and moved phonics group accordingly.</a:t>
            </a:r>
          </a:p>
          <a:p>
            <a:pPr>
              <a:lnSpc>
                <a:spcPct val="150000"/>
              </a:lnSpc>
            </a:pPr>
            <a:r>
              <a:rPr lang="en-GB" altLang="en-US">
                <a:solidFill>
                  <a:schemeClr val="bg1"/>
                </a:solidFill>
                <a:latin typeface="XCCW Joined 22a"/>
                <a:ea typeface="XCCW Joined 22a" panose="03050602040000000000" pitchFamily="66" charset="0"/>
                <a:cs typeface="XCCW Joined 22a" panose="03050602040000000000" pitchFamily="66" charset="0"/>
              </a:rPr>
              <a:t>The children will follow a daily program of phonics. This will take place for around 30 minutes each morning.  They have additional reading groups 3 times a week. </a:t>
            </a:r>
          </a:p>
          <a:p>
            <a:pPr>
              <a:lnSpc>
                <a:spcPct val="150000"/>
              </a:lnSpc>
            </a:pPr>
            <a:r>
              <a:rPr lang="en-GB" altLang="en-US" dirty="0">
                <a:solidFill>
                  <a:schemeClr val="bg1"/>
                </a:solidFill>
                <a:latin typeface="XCCW Joined 22a"/>
                <a:ea typeface="XCCW Joined 22a" panose="03050602040000000000" pitchFamily="66" charset="0"/>
                <a:cs typeface="XCCW Joined 22a" panose="03050602040000000000" pitchFamily="66" charset="0"/>
              </a:rPr>
              <a:t>Reading is a key part of the children’s learning and we ask that you try to read with your child at home as much as you can. Please record when you have read with your child in their reading record.</a:t>
            </a:r>
          </a:p>
          <a:p>
            <a:pPr>
              <a:lnSpc>
                <a:spcPct val="150000"/>
              </a:lnSpc>
            </a:pPr>
            <a:endParaRPr lang="en-GB" altLang="en-US">
              <a:solidFill>
                <a:srgbClr val="0070C0"/>
              </a:solidFill>
              <a:latin typeface="XCCW Joined 22a" panose="03050602040000000000" pitchFamily="66" charset="0"/>
              <a:ea typeface="XCCW Joined 22a" panose="03050602040000000000" pitchFamily="66" charset="0"/>
              <a:cs typeface="XCCW Joined 22a" panose="03050602040000000000" pitchFamily="66" charset="0"/>
            </a:endParaRPr>
          </a:p>
          <a:p>
            <a:pPr marL="0" indent="0">
              <a:buNone/>
            </a:pPr>
            <a:endParaRPr lang="en-GB"/>
          </a:p>
        </p:txBody>
      </p:sp>
    </p:spTree>
    <p:extLst>
      <p:ext uri="{BB962C8B-B14F-4D97-AF65-F5344CB8AC3E}">
        <p14:creationId xmlns:p14="http://schemas.microsoft.com/office/powerpoint/2010/main" val="1018127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6506" y="247005"/>
            <a:ext cx="8534400" cy="1507067"/>
          </a:xfrm>
        </p:spPr>
        <p:txBody>
          <a:bodyPr/>
          <a:lstStyle/>
          <a:p>
            <a:pPr algn="ctr"/>
            <a:r>
              <a:rPr lang="en-GB" altLang="en-US">
                <a:solidFill>
                  <a:schemeClr val="bg1"/>
                </a:solidFill>
              </a:rPr>
              <a:t>Phonics Screening 2027</a:t>
            </a:r>
            <a:endParaRPr lang="en-GB">
              <a:solidFill>
                <a:schemeClr val="bg1"/>
              </a:solidFill>
            </a:endParaRPr>
          </a:p>
        </p:txBody>
      </p:sp>
      <p:sp>
        <p:nvSpPr>
          <p:cNvPr id="3" name="Content Placeholder 2"/>
          <p:cNvSpPr>
            <a:spLocks noGrp="1"/>
          </p:cNvSpPr>
          <p:nvPr>
            <p:ph idx="1"/>
          </p:nvPr>
        </p:nvSpPr>
        <p:spPr>
          <a:xfrm>
            <a:off x="684212" y="1643269"/>
            <a:ext cx="9678988" cy="3286539"/>
          </a:xfrm>
        </p:spPr>
        <p:txBody>
          <a:bodyPr>
            <a:normAutofit/>
          </a:bodyPr>
          <a:lstStyle/>
          <a:p>
            <a:pPr marL="0" indent="0">
              <a:buNone/>
            </a:pPr>
            <a:r>
              <a:rPr lang="en-GB" sz="2800">
                <a:solidFill>
                  <a:schemeClr val="bg1">
                    <a:lumMod val="95000"/>
                    <a:lumOff val="5000"/>
                  </a:schemeClr>
                </a:solidFill>
                <a:latin typeface="XCCW Joined 22a" panose="03050602040000000000" pitchFamily="66" charset="0"/>
              </a:rPr>
              <a:t>Every child in Year 1 is required to complete the phonics screening check. </a:t>
            </a:r>
          </a:p>
          <a:p>
            <a:pPr marL="0" indent="0">
              <a:buNone/>
            </a:pPr>
            <a:endParaRPr lang="en-GB" sz="2800">
              <a:solidFill>
                <a:schemeClr val="bg1">
                  <a:lumMod val="95000"/>
                  <a:lumOff val="5000"/>
                </a:schemeClr>
              </a:solidFill>
              <a:latin typeface="XCCW Joined 22a" panose="03050602040000000000" pitchFamily="66" charset="0"/>
            </a:endParaRPr>
          </a:p>
          <a:p>
            <a:pPr marL="0" indent="0">
              <a:buNone/>
            </a:pPr>
            <a:r>
              <a:rPr lang="en-GB" sz="2800">
                <a:solidFill>
                  <a:schemeClr val="bg1">
                    <a:lumMod val="95000"/>
                    <a:lumOff val="5000"/>
                  </a:schemeClr>
                </a:solidFill>
                <a:latin typeface="XCCW Joined 22a" panose="03050602040000000000" pitchFamily="66" charset="0"/>
              </a:rPr>
              <a:t>This year’s phonics screening will take place throughout the month of June. </a:t>
            </a:r>
          </a:p>
        </p:txBody>
      </p:sp>
    </p:spTree>
    <p:extLst>
      <p:ext uri="{BB962C8B-B14F-4D97-AF65-F5344CB8AC3E}">
        <p14:creationId xmlns:p14="http://schemas.microsoft.com/office/powerpoint/2010/main" val="755981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EF3D2-830C-660C-C7C5-77EF5F9E8582}"/>
              </a:ext>
            </a:extLst>
          </p:cNvPr>
          <p:cNvSpPr>
            <a:spLocks noGrp="1"/>
          </p:cNvSpPr>
          <p:nvPr>
            <p:ph type="ctrTitle"/>
          </p:nvPr>
        </p:nvSpPr>
        <p:spPr>
          <a:xfrm>
            <a:off x="1158950" y="288655"/>
            <a:ext cx="7038752" cy="1646302"/>
          </a:xfrm>
        </p:spPr>
        <p:txBody>
          <a:bodyPr/>
          <a:lstStyle/>
          <a:p>
            <a:pPr algn="l"/>
            <a:r>
              <a:rPr lang="en-GB"/>
              <a:t>SEND at Tudor Grange </a:t>
            </a:r>
            <a:r>
              <a:rPr lang="en-GB" err="1"/>
              <a:t>Perdiswell</a:t>
            </a:r>
            <a:endParaRPr lang="en-GB"/>
          </a:p>
        </p:txBody>
      </p:sp>
      <p:sp>
        <p:nvSpPr>
          <p:cNvPr id="3" name="Subtitle 2">
            <a:extLst>
              <a:ext uri="{FF2B5EF4-FFF2-40B4-BE49-F238E27FC236}">
                <a16:creationId xmlns:a16="http://schemas.microsoft.com/office/drawing/2014/main" id="{90F00DB1-AF95-6B58-A5D3-A70BBDC6B672}"/>
              </a:ext>
            </a:extLst>
          </p:cNvPr>
          <p:cNvSpPr>
            <a:spLocks noGrp="1"/>
          </p:cNvSpPr>
          <p:nvPr>
            <p:ph type="subTitle" idx="1"/>
          </p:nvPr>
        </p:nvSpPr>
        <p:spPr>
          <a:xfrm>
            <a:off x="701749" y="1934957"/>
            <a:ext cx="9367284" cy="4774187"/>
          </a:xfrm>
        </p:spPr>
        <p:txBody>
          <a:bodyPr>
            <a:normAutofit/>
          </a:bodyPr>
          <a:lstStyle/>
          <a:p>
            <a:pPr marL="342900" indent="-342900" algn="l">
              <a:buFont typeface="Arial" panose="020B0604020202020204" pitchFamily="34" charset="0"/>
              <a:buChar char="•"/>
            </a:pPr>
            <a:r>
              <a:rPr lang="en-GB" sz="2800">
                <a:solidFill>
                  <a:schemeClr val="tx1"/>
                </a:solidFill>
              </a:rPr>
              <a:t>SENDCo – Mrs Lucy Brooks.  </a:t>
            </a:r>
          </a:p>
          <a:p>
            <a:pPr marL="342900" indent="-342900" algn="l">
              <a:buFont typeface="Arial" panose="020B0604020202020204" pitchFamily="34" charset="0"/>
              <a:buChar char="•"/>
            </a:pPr>
            <a:r>
              <a:rPr lang="en-GB" sz="2800">
                <a:solidFill>
                  <a:schemeClr val="tx1"/>
                </a:solidFill>
              </a:rPr>
              <a:t>The first line of support for all children with SEND is Quality First Teaching in the whole class. Lesson content is scaffolded to ensure all children have the support in place to be able to make progress. A range of resources are made available to ensure all children have strategies they can use to support their learning.</a:t>
            </a:r>
          </a:p>
          <a:p>
            <a:pPr marL="342900" indent="-342900" algn="l">
              <a:buFont typeface="Arial" panose="020B0604020202020204" pitchFamily="34" charset="0"/>
              <a:buChar char="•"/>
            </a:pPr>
            <a:r>
              <a:rPr lang="en-GB" sz="2800">
                <a:solidFill>
                  <a:schemeClr val="tx1"/>
                </a:solidFill>
              </a:rPr>
              <a:t>If children need additional support in lessons, this will be allocated and delivered by a support assistant.</a:t>
            </a:r>
          </a:p>
          <a:p>
            <a:pPr marL="342900" indent="-342900" algn="l">
              <a:buFont typeface="Arial" panose="020B0604020202020204" pitchFamily="34" charset="0"/>
              <a:buChar char="•"/>
            </a:pPr>
            <a:endParaRPr lang="en-GB" sz="2000">
              <a:solidFill>
                <a:srgbClr val="7F7F7F"/>
              </a:solidFill>
            </a:endParaRPr>
          </a:p>
        </p:txBody>
      </p:sp>
    </p:spTree>
    <p:extLst>
      <p:ext uri="{BB962C8B-B14F-4D97-AF65-F5344CB8AC3E}">
        <p14:creationId xmlns:p14="http://schemas.microsoft.com/office/powerpoint/2010/main" val="3770590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EE69F4-99B4-8F22-B869-480BE637F92C}"/>
              </a:ext>
            </a:extLst>
          </p:cNvPr>
          <p:cNvSpPr>
            <a:spLocks noGrp="1"/>
          </p:cNvSpPr>
          <p:nvPr>
            <p:ph idx="1"/>
          </p:nvPr>
        </p:nvSpPr>
        <p:spPr>
          <a:xfrm>
            <a:off x="677334" y="673760"/>
            <a:ext cx="8596668" cy="5367602"/>
          </a:xfrm>
        </p:spPr>
        <p:txBody>
          <a:bodyPr vert="horz" lIns="91440" tIns="45720" rIns="91440" bIns="45720" rtlCol="0" anchor="t">
            <a:normAutofit/>
          </a:bodyPr>
          <a:lstStyle/>
          <a:p>
            <a:r>
              <a:rPr lang="en-US" sz="2400">
                <a:solidFill>
                  <a:schemeClr val="tx1"/>
                </a:solidFill>
              </a:rPr>
              <a:t>If your child is on the register for SEND, they will have a Pupil Passport.  This document is written by class teachers and parents.  It is reviewed termly and new targets included if previous targets have been achieved.  You will be invited to a termly meeting with your child's class teacher to discuss their passport and you will have a copy to keep at home.  </a:t>
            </a:r>
            <a:endParaRPr lang="en-US" sz="2400" dirty="0">
              <a:solidFill>
                <a:schemeClr val="tx1"/>
              </a:solidFill>
            </a:endParaRPr>
          </a:p>
          <a:p>
            <a:endParaRPr lang="en-US" sz="2400" dirty="0">
              <a:solidFill>
                <a:schemeClr val="tx1"/>
              </a:solidFill>
            </a:endParaRPr>
          </a:p>
          <a:p>
            <a:r>
              <a:rPr lang="en-GB" sz="2400">
                <a:solidFill>
                  <a:schemeClr val="tx1"/>
                </a:solidFill>
              </a:rPr>
              <a:t>Please see the school website for our school SEND information report for more details around our Graduated Response to SEND. </a:t>
            </a:r>
            <a:r>
              <a:rPr lang="en-GB" sz="2400" dirty="0">
                <a:solidFill>
                  <a:srgbClr val="7F7F7F"/>
                </a:solidFill>
              </a:rPr>
              <a:t> </a:t>
            </a:r>
            <a:endParaRPr lang="en-US" sz="2400" dirty="0"/>
          </a:p>
          <a:p>
            <a:endParaRPr lang="en-US"/>
          </a:p>
          <a:p>
            <a:endParaRPr lang="en-US"/>
          </a:p>
          <a:p>
            <a:endParaRPr lang="en-US"/>
          </a:p>
        </p:txBody>
      </p:sp>
    </p:spTree>
    <p:extLst>
      <p:ext uri="{BB962C8B-B14F-4D97-AF65-F5344CB8AC3E}">
        <p14:creationId xmlns:p14="http://schemas.microsoft.com/office/powerpoint/2010/main" val="2197849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E4BF-F392-194F-89A0-6112FC35DB51}"/>
              </a:ext>
            </a:extLst>
          </p:cNvPr>
          <p:cNvSpPr>
            <a:spLocks noGrp="1"/>
          </p:cNvSpPr>
          <p:nvPr>
            <p:ph type="title"/>
          </p:nvPr>
        </p:nvSpPr>
        <p:spPr>
          <a:xfrm>
            <a:off x="1498959" y="136049"/>
            <a:ext cx="8534400" cy="1507067"/>
          </a:xfrm>
        </p:spPr>
        <p:txBody>
          <a:bodyPr/>
          <a:lstStyle/>
          <a:p>
            <a:pPr algn="ctr"/>
            <a:r>
              <a:rPr lang="en-US">
                <a:solidFill>
                  <a:schemeClr val="bg1"/>
                </a:solidFill>
              </a:rPr>
              <a:t>PE </a:t>
            </a:r>
          </a:p>
        </p:txBody>
      </p:sp>
      <p:sp>
        <p:nvSpPr>
          <p:cNvPr id="3" name="Content Placeholder 2">
            <a:extLst>
              <a:ext uri="{FF2B5EF4-FFF2-40B4-BE49-F238E27FC236}">
                <a16:creationId xmlns:a16="http://schemas.microsoft.com/office/drawing/2014/main" id="{54E05EDC-3008-0346-9065-BA3B14B75B3C}"/>
              </a:ext>
            </a:extLst>
          </p:cNvPr>
          <p:cNvSpPr>
            <a:spLocks noGrp="1"/>
          </p:cNvSpPr>
          <p:nvPr>
            <p:ph idx="1"/>
          </p:nvPr>
        </p:nvSpPr>
        <p:spPr>
          <a:xfrm>
            <a:off x="371062" y="1296771"/>
            <a:ext cx="7763946" cy="4931751"/>
          </a:xfrm>
        </p:spPr>
        <p:txBody>
          <a:bodyPr>
            <a:normAutofit/>
          </a:bodyPr>
          <a:lstStyle/>
          <a:p>
            <a:r>
              <a:rPr lang="en-US" sz="2000">
                <a:solidFill>
                  <a:schemeClr val="bg1"/>
                </a:solidFill>
                <a:latin typeface="XCCW Joined 22a" panose="03050602040000000000" pitchFamily="66" charset="0"/>
              </a:rPr>
              <a:t>Please ensure that your child </a:t>
            </a:r>
            <a:r>
              <a:rPr lang="en-US">
                <a:solidFill>
                  <a:schemeClr val="bg1"/>
                </a:solidFill>
                <a:latin typeface="XCCW Joined 22a" panose="03050602040000000000" pitchFamily="66" charset="0"/>
              </a:rPr>
              <a:t>is wearing</a:t>
            </a:r>
            <a:r>
              <a:rPr lang="en-US" sz="2000">
                <a:solidFill>
                  <a:schemeClr val="bg1"/>
                </a:solidFill>
                <a:latin typeface="XCCW Joined 22a" panose="03050602040000000000" pitchFamily="66" charset="0"/>
              </a:rPr>
              <a:t> their PE kit on their set PE day. (This includes </a:t>
            </a:r>
            <a:r>
              <a:rPr lang="en-US">
                <a:solidFill>
                  <a:schemeClr val="bg1"/>
                </a:solidFill>
                <a:latin typeface="XCCW Joined 22a" panose="03050602040000000000" pitchFamily="66" charset="0"/>
              </a:rPr>
              <a:t>trainers</a:t>
            </a:r>
            <a:r>
              <a:rPr lang="en-US" sz="2000">
                <a:solidFill>
                  <a:schemeClr val="bg1"/>
                </a:solidFill>
                <a:latin typeface="XCCW Joined 22a" panose="03050602040000000000" pitchFamily="66" charset="0"/>
              </a:rPr>
              <a:t>). They </a:t>
            </a:r>
            <a:r>
              <a:rPr lang="en-US">
                <a:solidFill>
                  <a:schemeClr val="bg1"/>
                </a:solidFill>
                <a:latin typeface="XCCW Joined 22a" panose="03050602040000000000" pitchFamily="66" charset="0"/>
              </a:rPr>
              <a:t>must also </a:t>
            </a:r>
            <a:r>
              <a:rPr lang="en-US" sz="2000">
                <a:solidFill>
                  <a:schemeClr val="bg1"/>
                </a:solidFill>
                <a:latin typeface="XCCW Joined 22a" panose="03050602040000000000" pitchFamily="66" charset="0"/>
              </a:rPr>
              <a:t>wear their blazer over the top. </a:t>
            </a:r>
            <a:endParaRPr lang="en-US"/>
          </a:p>
          <a:p>
            <a:endParaRPr lang="en-US" sz="2000">
              <a:solidFill>
                <a:schemeClr val="bg1"/>
              </a:solidFill>
              <a:latin typeface="XCCW Joined 22a" panose="03050602040000000000" pitchFamily="66" charset="0"/>
            </a:endParaRPr>
          </a:p>
          <a:p>
            <a:r>
              <a:rPr lang="en-US" sz="2000">
                <a:solidFill>
                  <a:schemeClr val="bg1"/>
                </a:solidFill>
                <a:latin typeface="XCCW Joined 22a" panose="03050602040000000000" pitchFamily="66" charset="0"/>
              </a:rPr>
              <a:t>If possible, please keep earrings out for the PE day. </a:t>
            </a:r>
          </a:p>
          <a:p>
            <a:r>
              <a:rPr lang="en-US" sz="2000">
                <a:solidFill>
                  <a:schemeClr val="bg1"/>
                </a:solidFill>
                <a:latin typeface="XCCW Joined 22a"/>
              </a:rPr>
              <a:t>Our first two units for PE will be</a:t>
            </a:r>
            <a:r>
              <a:rPr lang="en-US">
                <a:solidFill>
                  <a:schemeClr val="bg1"/>
                </a:solidFill>
                <a:latin typeface="XCCW Joined 22a"/>
              </a:rPr>
              <a:t> </a:t>
            </a:r>
            <a:r>
              <a:rPr lang="en-US" sz="2000">
                <a:solidFill>
                  <a:schemeClr val="bg1"/>
                </a:solidFill>
                <a:latin typeface="XCCW Joined 22a"/>
              </a:rPr>
              <a:t> </a:t>
            </a:r>
            <a:r>
              <a:rPr lang="en-US">
                <a:solidFill>
                  <a:schemeClr val="bg1"/>
                </a:solidFill>
                <a:latin typeface="XCCW Joined 22a"/>
              </a:rPr>
              <a:t>fundamentals and fitness. </a:t>
            </a:r>
            <a:endParaRPr lang="en-US">
              <a:solidFill>
                <a:schemeClr val="bg1"/>
              </a:solidFill>
              <a:latin typeface="XCCW Joined 22a" panose="03050602040000000000" pitchFamily="66" charset="0"/>
            </a:endParaRPr>
          </a:p>
          <a:p>
            <a:endParaRPr lang="en-US" sz="2000">
              <a:solidFill>
                <a:schemeClr val="bg1"/>
              </a:solidFill>
              <a:latin typeface="XCCW Joined 22a" panose="03050602040000000000" pitchFamily="66" charset="0"/>
            </a:endParaRPr>
          </a:p>
          <a:p>
            <a:pPr marL="0" indent="0">
              <a:buNone/>
            </a:pPr>
            <a:endParaRPr lang="en-US" sz="2000">
              <a:solidFill>
                <a:schemeClr val="bg1"/>
              </a:solidFill>
              <a:latin typeface="XCCW Joined 22a" panose="03050602040000000000" pitchFamily="66" charset="0"/>
            </a:endParaRPr>
          </a:p>
        </p:txBody>
      </p:sp>
      <p:pic>
        <p:nvPicPr>
          <p:cNvPr id="6" name="Picture 5">
            <a:extLst>
              <a:ext uri="{FF2B5EF4-FFF2-40B4-BE49-F238E27FC236}">
                <a16:creationId xmlns:a16="http://schemas.microsoft.com/office/drawing/2014/main" id="{D3DC0623-C19F-9942-B2B0-995BEFE26715}"/>
              </a:ext>
            </a:extLst>
          </p:cNvPr>
          <p:cNvPicPr>
            <a:picLocks noChangeAspect="1"/>
          </p:cNvPicPr>
          <p:nvPr/>
        </p:nvPicPr>
        <p:blipFill>
          <a:blip r:embed="rId2"/>
          <a:stretch>
            <a:fillRect/>
          </a:stretch>
        </p:blipFill>
        <p:spPr>
          <a:xfrm>
            <a:off x="8506077" y="1536727"/>
            <a:ext cx="3139539" cy="2077804"/>
          </a:xfrm>
          <a:prstGeom prst="rect">
            <a:avLst/>
          </a:prstGeom>
        </p:spPr>
      </p:pic>
      <p:pic>
        <p:nvPicPr>
          <p:cNvPr id="5" name="Picture 4">
            <a:extLst>
              <a:ext uri="{FF2B5EF4-FFF2-40B4-BE49-F238E27FC236}">
                <a16:creationId xmlns:a16="http://schemas.microsoft.com/office/drawing/2014/main" id="{6093AE94-AB05-405A-B26F-619BB95B7D6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04" b="92402" l="2505" r="99037">
                        <a14:foregroundMark x1="15029" y1="23529" x2="15029" y2="23529"/>
                        <a14:foregroundMark x1="6744" y1="14216" x2="6744" y2="14216"/>
                        <a14:foregroundMark x1="3083" y1="36029" x2="3083" y2="36029"/>
                        <a14:foregroundMark x1="2505" y1="44363" x2="2505" y2="44363"/>
                        <a14:foregroundMark x1="2987" y1="61029" x2="2987" y2="61029"/>
                        <a14:foregroundMark x1="3083" y1="87255" x2="3083" y2="87255"/>
                        <a14:foregroundMark x1="12331" y1="92402" x2="12331" y2="92402"/>
                        <a14:foregroundMark x1="20520" y1="91422" x2="20520" y2="91422"/>
                        <a14:foregroundMark x1="89403" y1="90441" x2="89403" y2="90441"/>
                        <a14:foregroundMark x1="92871" y1="89951" x2="92871" y2="89951"/>
                        <a14:foregroundMark x1="97977" y1="91912" x2="97977" y2="91912"/>
                        <a14:foregroundMark x1="99037" y1="73284" x2="99037" y2="73284"/>
                        <a14:foregroundMark x1="89788" y1="50490" x2="89788" y2="50490"/>
                        <a14:foregroundMark x1="67052" y1="44853" x2="67052" y2="44853"/>
                        <a14:foregroundMark x1="40751" y1="40196" x2="40751" y2="40196"/>
                        <a14:foregroundMark x1="20520" y1="40441" x2="20520" y2="40441"/>
                        <a14:foregroundMark x1="17726" y1="14216" x2="17726" y2="14216"/>
                        <a14:foregroundMark x1="12620" y1="30637" x2="12620" y2="30637"/>
                        <a14:foregroundMark x1="15992" y1="36029" x2="15992" y2="36029"/>
                        <a14:foregroundMark x1="10886" y1="33824" x2="10886" y2="33824"/>
                        <a14:foregroundMark x1="84682" y1="22059" x2="84682" y2="22059"/>
                        <a14:foregroundMark x1="79191" y1="38480" x2="79191" y2="38480"/>
                        <a14:foregroundMark x1="87283" y1="42157" x2="87283" y2="42157"/>
                        <a14:foregroundMark x1="85549" y1="35049" x2="85549" y2="35049"/>
                      </a14:backgroundRemoval>
                    </a14:imgEffect>
                  </a14:imgLayer>
                </a14:imgProps>
              </a:ext>
            </a:extLst>
          </a:blip>
          <a:stretch>
            <a:fillRect/>
          </a:stretch>
        </p:blipFill>
        <p:spPr>
          <a:xfrm>
            <a:off x="8506077" y="5218443"/>
            <a:ext cx="3685923" cy="1639557"/>
          </a:xfrm>
          <a:prstGeom prst="rect">
            <a:avLst/>
          </a:prstGeom>
        </p:spPr>
      </p:pic>
    </p:spTree>
    <p:extLst>
      <p:ext uri="{BB962C8B-B14F-4D97-AF65-F5344CB8AC3E}">
        <p14:creationId xmlns:p14="http://schemas.microsoft.com/office/powerpoint/2010/main" val="1680587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AEF87-8243-8048-7A98-E2AC55461955}"/>
              </a:ext>
            </a:extLst>
          </p:cNvPr>
          <p:cNvSpPr>
            <a:spLocks noGrp="1"/>
          </p:cNvSpPr>
          <p:nvPr>
            <p:ph type="title"/>
          </p:nvPr>
        </p:nvSpPr>
        <p:spPr>
          <a:xfrm>
            <a:off x="804672" y="115058"/>
            <a:ext cx="4766330" cy="1454051"/>
          </a:xfrm>
        </p:spPr>
        <p:txBody>
          <a:bodyPr>
            <a:normAutofit/>
          </a:bodyPr>
          <a:lstStyle/>
          <a:p>
            <a:r>
              <a:rPr lang="en-GB" sz="3600" u="sng">
                <a:solidFill>
                  <a:schemeClr val="bg1"/>
                </a:solidFill>
                <a:latin typeface="XCCW Joined 22a" panose="03050602040000000000" pitchFamily="66" charset="0"/>
              </a:rPr>
              <a:t>E-safety </a:t>
            </a:r>
          </a:p>
        </p:txBody>
      </p:sp>
      <p:sp>
        <p:nvSpPr>
          <p:cNvPr id="4" name="Content Placeholder 3">
            <a:extLst>
              <a:ext uri="{FF2B5EF4-FFF2-40B4-BE49-F238E27FC236}">
                <a16:creationId xmlns:a16="http://schemas.microsoft.com/office/drawing/2014/main" id="{5ACE34D5-D2CC-FD32-26DA-AF3769E3CF1B}"/>
              </a:ext>
            </a:extLst>
          </p:cNvPr>
          <p:cNvSpPr>
            <a:spLocks noGrp="1"/>
          </p:cNvSpPr>
          <p:nvPr>
            <p:ph idx="1"/>
          </p:nvPr>
        </p:nvSpPr>
        <p:spPr>
          <a:xfrm>
            <a:off x="804672" y="1434517"/>
            <a:ext cx="6903719" cy="4684405"/>
          </a:xfrm>
        </p:spPr>
        <p:txBody>
          <a:bodyPr anchor="t">
            <a:normAutofit fontScale="92500" lnSpcReduction="20000"/>
          </a:bodyPr>
          <a:lstStyle/>
          <a:p>
            <a:pPr marL="0" indent="0">
              <a:buNone/>
            </a:pPr>
            <a:r>
              <a:rPr lang="en-GB" sz="1400">
                <a:solidFill>
                  <a:schemeClr val="bg1"/>
                </a:solidFill>
                <a:latin typeface="XCCW Joined 22a" panose="03050602040000000000" pitchFamily="66" charset="0"/>
              </a:rPr>
              <a:t>E-safety is a high priority at Perdiswell. Children have weekly E-Safety lessons in school but we need your help at home. </a:t>
            </a:r>
          </a:p>
          <a:p>
            <a:pPr marL="0" indent="0">
              <a:buNone/>
            </a:pPr>
            <a:r>
              <a:rPr lang="en-GB" sz="1400">
                <a:solidFill>
                  <a:schemeClr val="bg1"/>
                </a:solidFill>
                <a:latin typeface="XCCW Joined 22a" panose="03050602040000000000" pitchFamily="66" charset="0"/>
              </a:rPr>
              <a:t>Talk to your children about what they are looking at online and who they are talking to. </a:t>
            </a:r>
          </a:p>
          <a:p>
            <a:pPr marL="0" indent="0">
              <a:buNone/>
            </a:pPr>
            <a:r>
              <a:rPr lang="en-GB" sz="1400">
                <a:solidFill>
                  <a:schemeClr val="bg1"/>
                </a:solidFill>
                <a:latin typeface="XCCW Joined 22a" panose="03050602040000000000" pitchFamily="66" charset="0"/>
              </a:rPr>
              <a:t>We encourage you to check your child’s devices weekly and that the content, and conversations they are having are appropriate for their age group. </a:t>
            </a:r>
          </a:p>
          <a:p>
            <a:pPr marL="0" indent="0">
              <a:buNone/>
            </a:pPr>
            <a:r>
              <a:rPr lang="en-GB" sz="1400">
                <a:solidFill>
                  <a:schemeClr val="bg1"/>
                </a:solidFill>
                <a:latin typeface="XCCW Joined 22a" panose="03050602040000000000" pitchFamily="66" charset="0"/>
              </a:rPr>
              <a:t>WhatsApp and Snapchat groups can become an issue even when these conversations are taking place outside of school. Children talk to their friends at home, sometimes get carried away by what they are saying and become unkind and hurtful towards others. This can have a significant impact on all children involved. </a:t>
            </a:r>
          </a:p>
          <a:p>
            <a:pPr marL="0" indent="0">
              <a:buNone/>
            </a:pPr>
            <a:r>
              <a:rPr lang="en-GB" sz="1400">
                <a:solidFill>
                  <a:schemeClr val="bg1"/>
                </a:solidFill>
                <a:latin typeface="XCCW Joined 22a" panose="03050602040000000000" pitchFamily="66" charset="0"/>
              </a:rPr>
              <a:t>TikTok is another popular app, there can be inappropriate videos on the app, please be vigilant. </a:t>
            </a:r>
          </a:p>
          <a:p>
            <a:pPr marL="0" indent="0">
              <a:buNone/>
            </a:pPr>
            <a:r>
              <a:rPr lang="en-GB" sz="1400">
                <a:solidFill>
                  <a:schemeClr val="bg1"/>
                </a:solidFill>
                <a:latin typeface="XCCW Joined 22a" panose="03050602040000000000" pitchFamily="66" charset="0"/>
              </a:rPr>
              <a:t>At Perdiswell, we take Online safety extremely seriously and all staff have access to The National Online Safety website for training, lessons and advice. </a:t>
            </a:r>
          </a:p>
          <a:p>
            <a:pPr marL="0" indent="0">
              <a:buNone/>
            </a:pPr>
            <a:r>
              <a:rPr lang="en-GB" sz="1400">
                <a:solidFill>
                  <a:schemeClr val="bg1"/>
                </a:solidFill>
                <a:latin typeface="XCCW Joined 22a" panose="03050602040000000000" pitchFamily="66" charset="0"/>
              </a:rPr>
              <a:t>As part of our membership, all parents and carers have access to the website. A letter will be sent out in the next few weeks so you can access it for any support. </a:t>
            </a:r>
          </a:p>
          <a:p>
            <a:pPr marL="0" indent="0">
              <a:buNone/>
            </a:pPr>
            <a:r>
              <a:rPr lang="en-GB" sz="1400">
                <a:solidFill>
                  <a:schemeClr val="bg1"/>
                </a:solidFill>
                <a:latin typeface="XCCW Joined 22a" panose="03050602040000000000" pitchFamily="66" charset="0"/>
              </a:rPr>
              <a:t>Please come and see us or Mrs Evans if you are concerned about any E-safety issues. </a:t>
            </a:r>
          </a:p>
        </p:txBody>
      </p:sp>
      <p:pic>
        <p:nvPicPr>
          <p:cNvPr id="5" name="Picture 4">
            <a:extLst>
              <a:ext uri="{FF2B5EF4-FFF2-40B4-BE49-F238E27FC236}">
                <a16:creationId xmlns:a16="http://schemas.microsoft.com/office/drawing/2014/main" id="{C37D8EE1-791A-9D1C-D401-BE48D2553507}"/>
              </a:ext>
            </a:extLst>
          </p:cNvPr>
          <p:cNvPicPr>
            <a:picLocks noChangeAspect="1"/>
          </p:cNvPicPr>
          <p:nvPr/>
        </p:nvPicPr>
        <p:blipFill>
          <a:blip r:embed="rId2"/>
          <a:stretch>
            <a:fillRect/>
          </a:stretch>
        </p:blipFill>
        <p:spPr>
          <a:xfrm>
            <a:off x="8098051" y="3391489"/>
            <a:ext cx="4142232" cy="1725930"/>
          </a:xfrm>
          <a:prstGeom prst="rect">
            <a:avLst/>
          </a:prstGeom>
        </p:spPr>
      </p:pic>
    </p:spTree>
    <p:extLst>
      <p:ext uri="{BB962C8B-B14F-4D97-AF65-F5344CB8AC3E}">
        <p14:creationId xmlns:p14="http://schemas.microsoft.com/office/powerpoint/2010/main" val="3969848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01DA2-CCC8-4A4F-A31D-939476E7F747}"/>
              </a:ext>
            </a:extLst>
          </p:cNvPr>
          <p:cNvSpPr>
            <a:spLocks noGrp="1"/>
          </p:cNvSpPr>
          <p:nvPr>
            <p:ph type="title"/>
          </p:nvPr>
        </p:nvSpPr>
        <p:spPr>
          <a:xfrm>
            <a:off x="1256112" y="239057"/>
            <a:ext cx="8534400" cy="1507067"/>
          </a:xfrm>
        </p:spPr>
        <p:txBody>
          <a:bodyPr/>
          <a:lstStyle/>
          <a:p>
            <a:pPr algn="ctr"/>
            <a:r>
              <a:rPr lang="en-US">
                <a:solidFill>
                  <a:schemeClr val="bg1"/>
                </a:solidFill>
              </a:rPr>
              <a:t>Homework</a:t>
            </a:r>
          </a:p>
        </p:txBody>
      </p:sp>
      <p:sp>
        <p:nvSpPr>
          <p:cNvPr id="3" name="Content Placeholder 2">
            <a:extLst>
              <a:ext uri="{FF2B5EF4-FFF2-40B4-BE49-F238E27FC236}">
                <a16:creationId xmlns:a16="http://schemas.microsoft.com/office/drawing/2014/main" id="{10B0EDE5-9144-5246-A3BE-7DC69274E280}"/>
              </a:ext>
            </a:extLst>
          </p:cNvPr>
          <p:cNvSpPr>
            <a:spLocks noGrp="1"/>
          </p:cNvSpPr>
          <p:nvPr>
            <p:ph idx="1"/>
          </p:nvPr>
        </p:nvSpPr>
        <p:spPr>
          <a:xfrm>
            <a:off x="370891" y="1017771"/>
            <a:ext cx="9280635" cy="4425719"/>
          </a:xfrm>
        </p:spPr>
        <p:txBody>
          <a:bodyPr>
            <a:normAutofit/>
          </a:bodyPr>
          <a:lstStyle/>
          <a:p>
            <a:pPr marL="274320" indent="-274320">
              <a:defRPr/>
            </a:pPr>
            <a:r>
              <a:rPr lang="en-GB" altLang="en-US">
                <a:solidFill>
                  <a:schemeClr val="bg1"/>
                </a:solidFill>
                <a:latin typeface="XCCW Joined 22a" charset="0"/>
                <a:ea typeface="XCCW Joined 22a" charset="0"/>
                <a:cs typeface="XCCW Joined 22a" charset="0"/>
              </a:rPr>
              <a:t>Reading – please ensure you are reading with your child every day at home. Books will be changed in school on a weekly basis.</a:t>
            </a:r>
            <a:endParaRPr lang="en-GB" altLang="en-US" sz="1050">
              <a:solidFill>
                <a:schemeClr val="bg1"/>
              </a:solidFill>
              <a:latin typeface="XCCW Joined 22a" charset="0"/>
              <a:ea typeface="XCCW Joined 22a" charset="0"/>
              <a:cs typeface="XCCW Joined 22a" charset="0"/>
            </a:endParaRPr>
          </a:p>
          <a:p>
            <a:pPr marL="274320" indent="-274320">
              <a:defRPr/>
            </a:pPr>
            <a:r>
              <a:rPr lang="en-GB" altLang="en-US">
                <a:solidFill>
                  <a:schemeClr val="bg1"/>
                </a:solidFill>
                <a:latin typeface="XCCW Joined 22a" charset="0"/>
                <a:ea typeface="XCCW Joined 22a" charset="0"/>
                <a:cs typeface="XCCW Joined 22a" charset="0"/>
              </a:rPr>
              <a:t>Spellings – A half termly spelling list will be sent home. </a:t>
            </a:r>
            <a:endParaRPr lang="en-US">
              <a:solidFill>
                <a:schemeClr val="bg1"/>
              </a:solidFill>
            </a:endParaRPr>
          </a:p>
        </p:txBody>
      </p:sp>
      <p:pic>
        <p:nvPicPr>
          <p:cNvPr id="4" name="Picture 3">
            <a:extLst>
              <a:ext uri="{FF2B5EF4-FFF2-40B4-BE49-F238E27FC236}">
                <a16:creationId xmlns:a16="http://schemas.microsoft.com/office/drawing/2014/main" id="{623C966A-6B85-F84C-BE28-920F6F40F047}"/>
              </a:ext>
            </a:extLst>
          </p:cNvPr>
          <p:cNvPicPr>
            <a:picLocks noChangeAspect="1"/>
          </p:cNvPicPr>
          <p:nvPr/>
        </p:nvPicPr>
        <p:blipFill>
          <a:blip r:embed="rId2"/>
          <a:stretch>
            <a:fillRect/>
          </a:stretch>
        </p:blipFill>
        <p:spPr>
          <a:xfrm>
            <a:off x="9238592" y="3474658"/>
            <a:ext cx="2781300" cy="2844800"/>
          </a:xfrm>
          <a:prstGeom prst="rect">
            <a:avLst/>
          </a:prstGeom>
        </p:spPr>
      </p:pic>
    </p:spTree>
    <p:extLst>
      <p:ext uri="{BB962C8B-B14F-4D97-AF65-F5344CB8AC3E}">
        <p14:creationId xmlns:p14="http://schemas.microsoft.com/office/powerpoint/2010/main" val="1500820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1064" y="247005"/>
            <a:ext cx="8534400" cy="1507067"/>
          </a:xfrm>
        </p:spPr>
        <p:txBody>
          <a:bodyPr/>
          <a:lstStyle/>
          <a:p>
            <a:pPr algn="ctr"/>
            <a:r>
              <a:rPr lang="en-GB" altLang="en-US">
                <a:solidFill>
                  <a:schemeClr val="bg1"/>
                </a:solidFill>
              </a:rPr>
              <a:t>Contacting Teachers </a:t>
            </a:r>
            <a:endParaRPr lang="en-GB">
              <a:solidFill>
                <a:schemeClr val="bg1"/>
              </a:solidFill>
            </a:endParaRPr>
          </a:p>
        </p:txBody>
      </p:sp>
      <p:sp>
        <p:nvSpPr>
          <p:cNvPr id="3" name="Content Placeholder 2"/>
          <p:cNvSpPr>
            <a:spLocks noGrp="1"/>
          </p:cNvSpPr>
          <p:nvPr>
            <p:ph idx="1"/>
          </p:nvPr>
        </p:nvSpPr>
        <p:spPr>
          <a:xfrm>
            <a:off x="684212" y="1936531"/>
            <a:ext cx="9678988" cy="3920930"/>
          </a:xfrm>
        </p:spPr>
        <p:txBody>
          <a:bodyPr>
            <a:normAutofit/>
          </a:bodyPr>
          <a:lstStyle/>
          <a:p>
            <a:pPr marL="0" indent="0">
              <a:buNone/>
            </a:pPr>
            <a:r>
              <a:rPr lang="en-GB" sz="2800">
                <a:solidFill>
                  <a:schemeClr val="bg1">
                    <a:lumMod val="95000"/>
                    <a:lumOff val="5000"/>
                  </a:schemeClr>
                </a:solidFill>
                <a:latin typeface="XCCW Joined 22a" panose="03050602040000000000" pitchFamily="66" charset="0"/>
              </a:rPr>
              <a:t>If you would like to speak to us, please email the Year 1 email address and we will reply or telephone you as soon as possible. We apologise, this may not be immediately unless you mark the email as urgent. This will prevent any congestion at the end of the day. </a:t>
            </a:r>
          </a:p>
          <a:p>
            <a:pPr marL="0" indent="0">
              <a:buNone/>
            </a:pPr>
            <a:r>
              <a:rPr lang="en-GB" sz="2800">
                <a:solidFill>
                  <a:schemeClr val="bg1">
                    <a:lumMod val="95000"/>
                    <a:lumOff val="5000"/>
                  </a:schemeClr>
                </a:solidFill>
                <a:latin typeface="XCCW Joined 22a" panose="03050602040000000000" pitchFamily="66" charset="0"/>
              </a:rPr>
              <a:t>year1@perdiswell.tgacademy.org.uk </a:t>
            </a:r>
          </a:p>
        </p:txBody>
      </p:sp>
    </p:spTree>
    <p:extLst>
      <p:ext uri="{BB962C8B-B14F-4D97-AF65-F5344CB8AC3E}">
        <p14:creationId xmlns:p14="http://schemas.microsoft.com/office/powerpoint/2010/main" val="3542363210"/>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D06F1E"/>
      </a:dk2>
      <a:lt2>
        <a:srgbClr val="F0BE21"/>
      </a:lt2>
      <a:accent1>
        <a:srgbClr val="760603"/>
      </a:accent1>
      <a:accent2>
        <a:srgbClr val="9F761A"/>
      </a:accent2>
      <a:accent3>
        <a:srgbClr val="92A200"/>
      </a:accent3>
      <a:accent4>
        <a:srgbClr val="4AA157"/>
      </a:accent4>
      <a:accent5>
        <a:srgbClr val="46788D"/>
      </a:accent5>
      <a:accent6>
        <a:srgbClr val="A848A8"/>
      </a:accent6>
      <a:hlink>
        <a:srgbClr val="460402"/>
      </a:hlink>
      <a:folHlink>
        <a:srgbClr val="991111"/>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62000"/>
                <a:satMod val="200000"/>
                <a:lumMod val="124000"/>
              </a:schemeClr>
            </a:gs>
            <a:gs pos="100000">
              <a:schemeClr val="phClr">
                <a:shade val="96000"/>
                <a:hueMod val="88000"/>
                <a:satMod val="220000"/>
                <a:lumMod val="8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82EB108-EDE6-4B8E-957B-D4A69BF580E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B5086E9EC772F44B828BCE4173C11BF" ma:contentTypeVersion="20" ma:contentTypeDescription="Create a new document." ma:contentTypeScope="" ma:versionID="53b527843a3d262c8a61c2e2a4377f01">
  <xsd:schema xmlns:xsd="http://www.w3.org/2001/XMLSchema" xmlns:xs="http://www.w3.org/2001/XMLSchema" xmlns:p="http://schemas.microsoft.com/office/2006/metadata/properties" xmlns:ns2="14a6397a-2483-432c-a3e4-d7352a0d5185" xmlns:ns3="b5d923b9-bc04-4d8f-9c3d-11a6a474a569" xmlns:ns4="http://schemas.microsoft.com/sharepoint/v4" targetNamespace="http://schemas.microsoft.com/office/2006/metadata/properties" ma:root="true" ma:fieldsID="cd7523e33a2e3488665fd1f7b85421b4" ns2:_="" ns3:_="" ns4:_="">
    <xsd:import namespace="14a6397a-2483-432c-a3e4-d7352a0d5185"/>
    <xsd:import namespace="b5d923b9-bc04-4d8f-9c3d-11a6a474a569"/>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OCR" minOccurs="0"/>
                <xsd:element ref="ns3:MediaLengthInSeconds" minOccurs="0"/>
                <xsd:element ref="ns4:IconOverlay"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a6397a-2483-432c-a3e4-d7352a0d518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7" nillable="true" ma:displayName="Taxonomy Catch All Column" ma:hidden="true" ma:list="{487548d4-a7b3-43ca-be46-9b020f3b893e}" ma:internalName="TaxCatchAll" ma:showField="CatchAllData" ma:web="14a6397a-2483-432c-a3e4-d7352a0d518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5d923b9-bc04-4d8f-9c3d-11a6a474a569"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4"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14a6397a-2483-432c-a3e4-d7352a0d5185">46DH5A7PSXD2-1993650596-355177</_dlc_DocId>
    <_dlc_DocIdUrl xmlns="14a6397a-2483-432c-a3e4-d7352a0d5185">
      <Url>https://tudorgrangeacademiestrust.sharepoint.com/sites/TGA-PPS-STAFF-SHARE/_layouts/15/DocIdRedir.aspx?ID=46DH5A7PSXD2-1993650596-355177</Url>
      <Description>46DH5A7PSXD2-1993650596-355177</Description>
    </_dlc_DocIdUrl>
    <lcf76f155ced4ddcb4097134ff3c332f xmlns="b5d923b9-bc04-4d8f-9c3d-11a6a474a569">
      <Terms xmlns="http://schemas.microsoft.com/office/infopath/2007/PartnerControls"/>
    </lcf76f155ced4ddcb4097134ff3c332f>
    <IconOverlay xmlns="http://schemas.microsoft.com/sharepoint/v4" xsi:nil="true"/>
    <TaxCatchAll xmlns="14a6397a-2483-432c-a3e4-d7352a0d5185" xsi:nil="true"/>
    <SharedWithUsers xmlns="14a6397a-2483-432c-a3e4-d7352a0d5185">
      <UserInfo>
        <DisplayName>Shelley Pointon</DisplayName>
        <AccountId>64</AccountId>
        <AccountType/>
      </UserInfo>
      <UserInfo>
        <DisplayName>Kristi Allen</DisplayName>
        <AccountId>76</AccountId>
        <AccountType/>
      </UserInfo>
    </SharedWithUsers>
  </documentManagement>
</p:properties>
</file>

<file path=customXml/itemProps1.xml><?xml version="1.0" encoding="utf-8"?>
<ds:datastoreItem xmlns:ds="http://schemas.openxmlformats.org/officeDocument/2006/customXml" ds:itemID="{84A322AD-9BA5-4551-B869-DDB2689657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a6397a-2483-432c-a3e4-d7352a0d5185"/>
    <ds:schemaRef ds:uri="b5d923b9-bc04-4d8f-9c3d-11a6a474a569"/>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EA5AF0-A9D9-4F1F-8C73-E96268C36589}">
  <ds:schemaRefs>
    <ds:schemaRef ds:uri="http://schemas.microsoft.com/sharepoint/v3/contenttype/forms"/>
  </ds:schemaRefs>
</ds:datastoreItem>
</file>

<file path=customXml/itemProps3.xml><?xml version="1.0" encoding="utf-8"?>
<ds:datastoreItem xmlns:ds="http://schemas.openxmlformats.org/officeDocument/2006/customXml" ds:itemID="{22B8597D-2F21-4A5F-BE54-C41AF556FC4E}">
  <ds:schemaRefs>
    <ds:schemaRef ds:uri="http://schemas.microsoft.com/sharepoint/events"/>
  </ds:schemaRefs>
</ds:datastoreItem>
</file>

<file path=customXml/itemProps4.xml><?xml version="1.0" encoding="utf-8"?>
<ds:datastoreItem xmlns:ds="http://schemas.openxmlformats.org/officeDocument/2006/customXml" ds:itemID="{E14D92DA-2D1E-498F-ABE5-A39F2BF285C5}">
  <ds:schemaRefs>
    <ds:schemaRef ds:uri="14a6397a-2483-432c-a3e4-d7352a0d5185"/>
    <ds:schemaRef ds:uri="b5d923b9-bc04-4d8f-9c3d-11a6a474a56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4"/>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12</Slides>
  <Notes>0</Notes>
  <HiddenSlides>0</HiddenSlide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Slice</vt:lpstr>
      <vt:lpstr>Facet</vt:lpstr>
      <vt:lpstr>Welcome to Year 1</vt:lpstr>
      <vt:lpstr>PowerPoint Presentation</vt:lpstr>
      <vt:lpstr>ON THURSDAY AFTERNOONS MR BISHOP WILL BE TEACHING 1AC. ON FRIDAY AFTERNOONS MR BISHOP WILL BE TEACHING 1f. </vt:lpstr>
      <vt:lpstr>PowerPoint Presentation</vt:lpstr>
      <vt:lpstr>Phonics</vt:lpstr>
      <vt:lpstr>Phonics Screening 2027</vt:lpstr>
      <vt:lpstr>SEND at Tudor Grange Perdiswell</vt:lpstr>
      <vt:lpstr>PowerPoint Presentation</vt:lpstr>
      <vt:lpstr>PE </vt:lpstr>
      <vt:lpstr>E-safety </vt:lpstr>
      <vt:lpstr>Homework</vt:lpstr>
      <vt:lpstr>Contacting Teachers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4</dc:title>
  <dc:creator>Tom Bradley</dc:creator>
  <cp:revision>69</cp:revision>
  <dcterms:created xsi:type="dcterms:W3CDTF">2019-09-06T20:01:25Z</dcterms:created>
  <dcterms:modified xsi:type="dcterms:W3CDTF">2026-09-06T12:42:26Z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0x010100AB5086E9EC772F44B828BCE4173C11BF</vt:lpwstr>
  </property>
  <property fmtid="{D5CDD505-2E9C-101B-9397-08002B2CF9AE}" pid="3" name="_dlc_DocIdItemGuid">
    <vt:lpwstr>4e2194d7-fbfa-4251-b5c7-bafa1d1b52d0</vt:lpwstr>
  </property>
  <property fmtid="{D5CDD505-2E9C-101B-9397-08002B2CF9AE}" pid="4" name="Order">
    <vt:r8>4300</vt:r8>
  </property>
  <property fmtid="{D5CDD505-2E9C-101B-9397-08002B2CF9AE}" pid="5" name="MediaServiceImageTags">
    <vt:lpwstr/>
  </property>
</Properties>
</file>